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4"/>
  </p:notesMasterIdLst>
  <p:handoutMasterIdLst>
    <p:handoutMasterId r:id="rId65"/>
  </p:handoutMasterIdLst>
  <p:sldIdLst>
    <p:sldId id="273" r:id="rId5"/>
    <p:sldId id="296" r:id="rId6"/>
    <p:sldId id="286" r:id="rId7"/>
    <p:sldId id="277" r:id="rId8"/>
    <p:sldId id="318" r:id="rId9"/>
    <p:sldId id="287" r:id="rId10"/>
    <p:sldId id="299" r:id="rId11"/>
    <p:sldId id="300" r:id="rId12"/>
    <p:sldId id="301" r:id="rId13"/>
    <p:sldId id="279" r:id="rId14"/>
    <p:sldId id="306" r:id="rId15"/>
    <p:sldId id="302" r:id="rId16"/>
    <p:sldId id="303" r:id="rId17"/>
    <p:sldId id="304" r:id="rId18"/>
    <p:sldId id="305" r:id="rId19"/>
    <p:sldId id="307" r:id="rId20"/>
    <p:sldId id="319" r:id="rId21"/>
    <p:sldId id="282" r:id="rId22"/>
    <p:sldId id="308" r:id="rId23"/>
    <p:sldId id="289" r:id="rId24"/>
    <p:sldId id="316" r:id="rId25"/>
    <p:sldId id="317" r:id="rId26"/>
    <p:sldId id="309" r:id="rId27"/>
    <p:sldId id="325" r:id="rId28"/>
    <p:sldId id="320" r:id="rId29"/>
    <p:sldId id="312" r:id="rId30"/>
    <p:sldId id="310" r:id="rId31"/>
    <p:sldId id="313" r:id="rId32"/>
    <p:sldId id="271" r:id="rId33"/>
    <p:sldId id="314" r:id="rId34"/>
    <p:sldId id="324" r:id="rId35"/>
    <p:sldId id="323" r:id="rId36"/>
    <p:sldId id="322" r:id="rId37"/>
    <p:sldId id="321" r:id="rId38"/>
    <p:sldId id="326" r:id="rId39"/>
    <p:sldId id="311" r:id="rId40"/>
    <p:sldId id="315" r:id="rId41"/>
    <p:sldId id="283" r:id="rId42"/>
    <p:sldId id="288" r:id="rId43"/>
    <p:sldId id="285" r:id="rId44"/>
    <p:sldId id="284" r:id="rId45"/>
    <p:sldId id="281" r:id="rId46"/>
    <p:sldId id="256" r:id="rId47"/>
    <p:sldId id="272" r:id="rId48"/>
    <p:sldId id="257" r:id="rId49"/>
    <p:sldId id="258" r:id="rId50"/>
    <p:sldId id="275" r:id="rId51"/>
    <p:sldId id="262" r:id="rId52"/>
    <p:sldId id="268" r:id="rId53"/>
    <p:sldId id="269" r:id="rId54"/>
    <p:sldId id="265" r:id="rId55"/>
    <p:sldId id="264" r:id="rId56"/>
    <p:sldId id="276" r:id="rId57"/>
    <p:sldId id="263" r:id="rId58"/>
    <p:sldId id="270" r:id="rId59"/>
    <p:sldId id="259" r:id="rId60"/>
    <p:sldId id="260" r:id="rId61"/>
    <p:sldId id="261" r:id="rId62"/>
    <p:sldId id="26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72480" autoAdjust="0"/>
  </p:normalViewPr>
  <p:slideViewPr>
    <p:cSldViewPr snapToGrid="0">
      <p:cViewPr varScale="1">
        <p:scale>
          <a:sx n="72" d="100"/>
          <a:sy n="72" d="100"/>
        </p:scale>
        <p:origin x="1392" y="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Q1</c:v>
                </c:pt>
                <c:pt idx="1">
                  <c:v>Q2</c:v>
                </c:pt>
                <c:pt idx="2">
                  <c:v>Q3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161-4FC4-B3E4-D37A5AEE23BB}"/>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Q1</c:v>
                </c:pt>
                <c:pt idx="1">
                  <c:v>Q2</c:v>
                </c:pt>
                <c:pt idx="2">
                  <c:v>Q3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161-4FC4-B3E4-D37A5AEE23BB}"/>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Q1</c:v>
                </c:pt>
                <c:pt idx="1">
                  <c:v>Q2</c:v>
                </c:pt>
                <c:pt idx="2">
                  <c:v>Q3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161-4FC4-B3E4-D37A5AEE23BB}"/>
            </c:ext>
          </c:extLst>
        </c:ser>
        <c:dLbls>
          <c:showLegendKey val="0"/>
          <c:showVal val="0"/>
          <c:showCatName val="0"/>
          <c:showSerName val="0"/>
          <c:showPercent val="0"/>
          <c:showBubbleSize val="0"/>
        </c:dLbls>
        <c:gapWidth val="219"/>
        <c:overlap val="-27"/>
        <c:axId val="229001183"/>
        <c:axId val="228998687"/>
      </c:barChart>
      <c:catAx>
        <c:axId val="22900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8998687"/>
        <c:crosses val="autoZero"/>
        <c:auto val="1"/>
        <c:lblAlgn val="ctr"/>
        <c:lblOffset val="100"/>
        <c:noMultiLvlLbl val="0"/>
      </c:catAx>
      <c:valAx>
        <c:axId val="228998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9001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Deploy strategic networks with compelling e-business needs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j-lt"/>
              <a:ea typeface="+mj-ea"/>
              <a:cs typeface="+mj-cs"/>
            </a:rPr>
            <a:t>PLANNING</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00000"/>
            </a:lnSpc>
          </a:pPr>
          <a:r>
            <a:rPr lang="en-US" sz="1400" spc="50" baseline="0" dirty="0">
              <a:latin typeface="+mn-lt"/>
            </a:rPr>
            <a:t>Synergize scalable e-commerce</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a:solidFill>
                <a:prstClr val="black"/>
              </a:solidFill>
              <a:latin typeface="Tenorite"/>
              <a:ea typeface="+mn-ea"/>
              <a:cs typeface="+mn-cs"/>
            </a:rPr>
            <a:t>MARKETING</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r>
            <a:rPr lang="en-US" sz="1400" spc="50" baseline="0" dirty="0">
              <a:latin typeface="+mn-lt"/>
            </a:rPr>
            <a:t>Disseminate standardized metrics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Coordinate e-business applications</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Foster holistically superior methodologies</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LAUNCH</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custT="1"/>
      <dgm:spPr/>
      <dgm:t>
        <a:bodyPr/>
        <a:lstStyle/>
        <a:p>
          <a:pPr marL="0"/>
          <a:r>
            <a:rPr lang="en-US" sz="1600" kern="1200" spc="150" baseline="0" dirty="0">
              <a:solidFill>
                <a:prstClr val="black"/>
              </a:solidFill>
              <a:latin typeface="Tenorite"/>
              <a:ea typeface="+mn-ea"/>
              <a:cs typeface="+mn-cs"/>
            </a:rPr>
            <a:t>STRATEGY</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8634"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j-lt"/>
              <a:ea typeface="+mj-ea"/>
              <a:cs typeface="+mj-cs"/>
            </a:rPr>
            <a:t>PLANNING</a:t>
          </a:r>
        </a:p>
      </dsp:txBody>
      <dsp:txXfrm>
        <a:off x="8634" y="748982"/>
        <a:ext cx="2013350" cy="604005"/>
      </dsp:txXfrm>
    </dsp:sp>
    <dsp:sp modelId="{22359DD7-1BFB-4900-BAE6-6084F2F57988}">
      <dsp:nvSpPr>
        <dsp:cNvPr id="0" name=""/>
        <dsp:cNvSpPr/>
      </dsp:nvSpPr>
      <dsp:spPr>
        <a:xfrm>
          <a:off x="8634"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Synergize scalable e-commerce</a:t>
          </a:r>
        </a:p>
      </dsp:txBody>
      <dsp:txXfrm>
        <a:off x="8634" y="1352987"/>
        <a:ext cx="2013350" cy="1642942"/>
      </dsp:txXfrm>
    </dsp:sp>
    <dsp:sp modelId="{C4F84DEA-2002-4D32-8E80-70EEE05E345A}">
      <dsp:nvSpPr>
        <dsp:cNvPr id="0" name=""/>
        <dsp:cNvSpPr/>
      </dsp:nvSpPr>
      <dsp:spPr>
        <a:xfrm>
          <a:off x="2129879"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MARKETING</a:t>
          </a:r>
        </a:p>
      </dsp:txBody>
      <dsp:txXfrm>
        <a:off x="2129879" y="748982"/>
        <a:ext cx="2013350" cy="604005"/>
      </dsp:txXfrm>
    </dsp:sp>
    <dsp:sp modelId="{4FEB85EB-D046-4CDB-8A62-BBCE260C4490}">
      <dsp:nvSpPr>
        <dsp:cNvPr id="0" name=""/>
        <dsp:cNvSpPr/>
      </dsp:nvSpPr>
      <dsp:spPr>
        <a:xfrm>
          <a:off x="2129879"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Disseminate standardized metrics</a:t>
          </a:r>
        </a:p>
      </dsp:txBody>
      <dsp:txXfrm>
        <a:off x="2129879" y="1352987"/>
        <a:ext cx="2013350" cy="1642942"/>
      </dsp:txXfrm>
    </dsp:sp>
    <dsp:sp modelId="{49B7F8FA-D256-41EF-9327-52A3551D9A60}">
      <dsp:nvSpPr>
        <dsp:cNvPr id="0" name=""/>
        <dsp:cNvSpPr/>
      </dsp:nvSpPr>
      <dsp:spPr>
        <a:xfrm>
          <a:off x="4251124"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a:t>
          </a:r>
        </a:p>
      </dsp:txBody>
      <dsp:txXfrm>
        <a:off x="4251124" y="748982"/>
        <a:ext cx="2013350" cy="604005"/>
      </dsp:txXfrm>
    </dsp:sp>
    <dsp:sp modelId="{6B5FE59C-B471-448A-AA7A-B526DCC4D4CA}">
      <dsp:nvSpPr>
        <dsp:cNvPr id="0" name=""/>
        <dsp:cNvSpPr/>
      </dsp:nvSpPr>
      <dsp:spPr>
        <a:xfrm>
          <a:off x="4251124"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Coordinate e-business applications</a:t>
          </a:r>
        </a:p>
      </dsp:txBody>
      <dsp:txXfrm>
        <a:off x="4251124" y="1352987"/>
        <a:ext cx="2013350" cy="1642942"/>
      </dsp:txXfrm>
    </dsp:sp>
    <dsp:sp modelId="{4132ECB1-6BEF-4935-AFA3-B2EAA48FDE7E}">
      <dsp:nvSpPr>
        <dsp:cNvPr id="0" name=""/>
        <dsp:cNvSpPr/>
      </dsp:nvSpPr>
      <dsp:spPr>
        <a:xfrm>
          <a:off x="6372369"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STRATEGY</a:t>
          </a:r>
        </a:p>
      </dsp:txBody>
      <dsp:txXfrm>
        <a:off x="6372369" y="748982"/>
        <a:ext cx="2013350" cy="604005"/>
      </dsp:txXfrm>
    </dsp:sp>
    <dsp:sp modelId="{C42A8BDE-B838-475D-AFDE-17B60D744AB6}">
      <dsp:nvSpPr>
        <dsp:cNvPr id="0" name=""/>
        <dsp:cNvSpPr/>
      </dsp:nvSpPr>
      <dsp:spPr>
        <a:xfrm>
          <a:off x="6372369"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Foster holistically superior methodologies</a:t>
          </a:r>
        </a:p>
      </dsp:txBody>
      <dsp:txXfrm>
        <a:off x="6372369" y="1352987"/>
        <a:ext cx="2013350" cy="1642942"/>
      </dsp:txXfrm>
    </dsp:sp>
    <dsp:sp modelId="{59606EB9-9F10-4D12-A33F-A242FDCC0D0F}">
      <dsp:nvSpPr>
        <dsp:cNvPr id="0" name=""/>
        <dsp:cNvSpPr/>
      </dsp:nvSpPr>
      <dsp:spPr>
        <a:xfrm>
          <a:off x="8493615"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LAUNCH</a:t>
          </a:r>
        </a:p>
      </dsp:txBody>
      <dsp:txXfrm>
        <a:off x="8493615" y="748982"/>
        <a:ext cx="2013350" cy="604005"/>
      </dsp:txXfrm>
    </dsp:sp>
    <dsp:sp modelId="{C8429E68-36DD-4F6A-A2F4-7CCDADCEFAD1}">
      <dsp:nvSpPr>
        <dsp:cNvPr id="0" name=""/>
        <dsp:cNvSpPr/>
      </dsp:nvSpPr>
      <dsp:spPr>
        <a:xfrm>
          <a:off x="8493615"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Deploy strategic networks with compelling e-business needs</a:t>
          </a:r>
        </a:p>
      </dsp:txBody>
      <dsp:txXfrm>
        <a:off x="8493615" y="1352987"/>
        <a:ext cx="2013350" cy="164294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3/4/2024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Good afternoon, everyone, I am Chen Xingchen and thank you for joining me today. I am here to present my final project for the Meng degree. My project title is IoT for Health: An Integrated System for Monitoring Physiological Parameters and Activity Recognition. This project stems from the topic: Smartphone Interface for Peripheral Sensors.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532462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is a more visualized presentation of the </a:t>
            </a:r>
            <a:r>
              <a:rPr lang="en-US" sz="1200" dirty="0"/>
              <a:t>System architecture</a:t>
            </a:r>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941173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About app interface we start with the patient app. On opening the app, users will encounter the user authorization page. Patients can use Email and Password or Google Account Authentication for signup and login.</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022226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After logging in, the ’Home’ page becomes the primary interface for the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top left corner displays real-time heart rate and SpO2 levels.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Activity recognition result is in the top right corner. The circular component illustrates the prediction’s probability—for instance, three-quarters of the circle turns blue when the probability is 75%.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These predictions typically have a two-second delay due to the data processing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Two live graphs at the bottom of the page showcase real-time accelerometer data from both Thingy sensors.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the second picture, if the Arduino sensor data isn’t received for a while, a prompt will show up to remind the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The system also monitors sedentary behaviour—if the user remains seated too long, the app reminds them to take a break. </a:t>
            </a:r>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669464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Of course, before using any of these functionalities, the user needs to connect the sensors via the connection page.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Press ’Pair Arduino Sensor’ to connect with the MAX30102 sensor.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For the thingy sensor, we can enter the MAC address to pair them.</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545224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Patients can use the ‘History’ function to review past activity data. By selecting a date, the app displays a bar chart showing each activity in that day, with the activity name on the x axis and the duration on the y axis.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application features a ’Message’ button at the top right corner. It notifies users of any detected abnormalities in heart rate and SpO2 levels with the time and readings. </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2664647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That’s all for the patient app, the doctor app is simpler. For the doctor app, the main function is to view the patient’s data,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After login, The home page of the doctor app shows the Patient List by their emails, and the doctors can select and view specific health data of a patient.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After clicking a patient’s email, the app provides four types of health data visualizations: </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47644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After clicking a patient’s email, the app provides four types of health data visualizations: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I mainly used a scatter plot to represent the sensor readings and recognition results at each time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Doctors can view heart rate and spo2 level and activity separately in the first 2 paragraphs, they also view them together so they can know the heart rate and spo2 level when the patient perform a certain activity. </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1. Heart Rate and SpO2 Over Time (scatter plot) doctors can check the values at each time.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2. Activity Over Time (scatter plot)</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3. Duration of Each Activity: same as the history function of the patient app.</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4. Combined Heart Rate, SpO2, and Activity: This view correlates all data for comprehensive analysis, so that it is easier for doctors to know the heart rate and spo2 level when the patient perform a certain activity. </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878867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Next, I will talk about some key implementation methods for this project.</a:t>
            </a:r>
            <a:endParaRPr lang="en-GB"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16727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For the MAX30102 sensor, I designed the circuit like this. After receiving the data through the serial port, we can it to the phone through a Bluetooth interface.</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330578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Left side: schematic diagram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Right side: picture of real products</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2127745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My presentation will unfold as follows: I'll begin with an introduction to the topic as well as the background. Next, I’ll talk about the design and implementation of the system. Then I will conclude with reflections on the project's impact and opportunities for future exploration.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 will also showcase the system's function through a video demonstration and a live walkthrough.</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1648002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750"/>
              </a:spcBef>
            </a:pPr>
            <a:r>
              <a:rPr lang="en-US" sz="1800" dirty="0">
                <a:effectLst/>
                <a:latin typeface="Calibri" panose="020F0502020204030204" pitchFamily="34" charset="0"/>
                <a:ea typeface="DengXian" panose="02010600030101010101" pitchFamily="2" charset="-122"/>
                <a:cs typeface="Times New Roman" panose="02020603050405020304" pitchFamily="18" charset="0"/>
              </a:rPr>
              <a:t>For the Thingy-52, it already has a Bluetooth-Low-Energy module built in it. </a:t>
            </a:r>
          </a:p>
          <a:p>
            <a:pPr>
              <a:spcBef>
                <a:spcPts val="750"/>
              </a:spcBef>
            </a:pPr>
            <a:r>
              <a:rPr lang="en-US" sz="1800" dirty="0">
                <a:effectLst/>
                <a:latin typeface="Calibri" panose="020F0502020204030204" pitchFamily="34" charset="0"/>
                <a:ea typeface="DengXian" panose="02010600030101010101" pitchFamily="2" charset="-122"/>
                <a:cs typeface="Times New Roman" panose="02020603050405020304" pitchFamily="18" charset="0"/>
              </a:rPr>
              <a:t>I use 2 of them and attach them to different parts of the human body, one on the upper body and one on the lower body for more accurate activity prediction.</a:t>
            </a:r>
            <a:endParaRPr lang="en-GB"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939542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machine learning model is a key part in the HAR subsystem. This model is trained to classify 14 human activities based on sensor data.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data utilized in this research is gathered from an open-source repo, and the main format of the data looks like this: acceleration in x, y, z axis and gyroscope reading in x, y, z axis. Each file is labelled with the corresponding activity type. </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2185981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This is time series data and collected at a frequency of 25Hz, which means 25 data samples per second.</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To process them for training, I applied the sliding window technique, all data is to be split into data blocks like windows. The sliding window approach allows the model to consider a subset of consecutive data as one instance and better recognize the pattern of the activities. A window size is 50, which equates to 2 seconds of data collected.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After splitting the data into data blocks, it can be feed into a ML model.</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2149097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model mainly uses the convolutional neural network(CNN) model, it starts with the fifty times six input, the number 6 corresponds to the 6 data types here, 50 is the number of the samples in one sliding window.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There are 4 yellow 1Dimentionel CNN layers. They are used to extract the features of the data in depth.</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Between these convolutional layers, some layers are added to decrease the overfitting.</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batch normalization layer to make all samples in a minibatch standardized, so the network will not be affected by an extra-large training sample.</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Times New Roman" panose="02020603050405020304" pitchFamily="18" charset="0"/>
              </a:rPr>
              <a:t>Max-pooling layers for removing the relatively small values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Times New Roman" panose="02020603050405020304" pitchFamily="18" charset="0"/>
              </a:rPr>
              <a:t>Two dropout layers to randomly remove some values to enhance the model’s generalisation ability.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the middle, there is a flatten layer used to </a:t>
            </a:r>
            <a:r>
              <a:rPr lang="en-GB" sz="2800" dirty="0"/>
              <a:t>transform the multi-dimensional tensor into single dimension so that </a:t>
            </a:r>
            <a:r>
              <a:rPr lang="en-GB" sz="1800" dirty="0">
                <a:effectLst/>
                <a:latin typeface="Calibri" panose="020F0502020204030204" pitchFamily="34" charset="0"/>
                <a:ea typeface="DengXian" panose="02010600030101010101" pitchFamily="2" charset="-122"/>
                <a:cs typeface="Times New Roman" panose="02020603050405020304" pitchFamily="18" charset="0"/>
              </a:rPr>
              <a:t>the structure fit with the format of the output.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After refining the model with some more dense layers, for the last dense layer, use the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softmax</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activation function to transfer the output to probability values.</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3205669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94785-7536-7D46-B80D-D79CA7CEAF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DEE57-FE7C-6146-EDE2-F9E5A840F2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A44672-B8B6-0FEE-EF93-7E328FFDE8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The model has an accuracy of 97% using 80% data as training set and 20% data as testing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DengXian" panose="02010600030101010101" pitchFamily="2" charset="-122"/>
                <a:cs typeface="Times New Roman" panose="02020603050405020304" pitchFamily="18" charset="0"/>
              </a:rPr>
              <a:t>After the model, the model is exported as a </a:t>
            </a:r>
            <a:r>
              <a:rPr lang="en-GB" sz="1200" dirty="0" err="1">
                <a:effectLst/>
                <a:latin typeface="Calibri" panose="020F0502020204030204" pitchFamily="34" charset="0"/>
                <a:ea typeface="DengXian" panose="02010600030101010101" pitchFamily="2" charset="-122"/>
                <a:cs typeface="Times New Roman" panose="02020603050405020304" pitchFamily="18" charset="0"/>
              </a:rPr>
              <a:t>TFLite</a:t>
            </a:r>
            <a:r>
              <a:rPr lang="en-GB" sz="1200" dirty="0">
                <a:effectLst/>
                <a:latin typeface="Calibri" panose="020F0502020204030204" pitchFamily="34" charset="0"/>
                <a:ea typeface="DengXian" panose="02010600030101010101" pitchFamily="2" charset="-122"/>
                <a:cs typeface="Times New Roman" panose="02020603050405020304" pitchFamily="18" charset="0"/>
              </a:rPr>
              <a:t> file for mobile integration.</a:t>
            </a:r>
          </a:p>
          <a:p>
            <a:endParaRPr lang="en-GB" dirty="0"/>
          </a:p>
        </p:txBody>
      </p:sp>
      <p:sp>
        <p:nvSpPr>
          <p:cNvPr id="4" name="Slide Number Placeholder 3">
            <a:extLst>
              <a:ext uri="{FF2B5EF4-FFF2-40B4-BE49-F238E27FC236}">
                <a16:creationId xmlns:a16="http://schemas.microsoft.com/office/drawing/2014/main" id="{65740B6E-330A-8B3A-69E7-EF7AACC89EE6}"/>
              </a:ext>
            </a:extLst>
          </p:cNvPr>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1070996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Next I will talk about the on line database design. To enable the doctor app to access the patients data from another device, the data must be stored in the cloud. I chose the firebase to realize this functionality.</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Firebase Realtime Database is a cloud-hosted database provided by google with a complete set of APIs that allows us to read and write data conveniently in real-time.</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How is data structured: it's structured in a JSON tree format.</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 Json tree is a connected set of Json objects. Each Json objects has a key and a value, like this one. One Json object can be a Jason value for another Json object, that is how we form a Jason tree.</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This is a NoSQL database. Unlike a SQL database, there are no tables or records. When you add data to the JSON tree, it becomes a node in the existing JSON structure with an associated key.</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3667810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At the top level, the data is categorized by individual users, each user has a unique UID like this. I also added a user Info part under each UID containing details like the user’s email.</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Data under each user is further organized by date.</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Within each date entry, there are 4 categories of data:</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1. Action: Duration of each type of activity throughout the day.</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2.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ActionRealtime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The activity at each recorded moment.</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3.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AlertMsg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contain the alert messages generated.</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4. Spo2AndHeartRate: Heart rate and SpO2 levels recorded at each recorded moment.</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Then we can use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getvalue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function and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setvalue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function to access the data in the doctor and patient app.</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3516090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lower level or the leaves of the JSON tree.</a:t>
            </a:r>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3621165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As we conclude, I'd like to reflect on the journey of this project.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A pivotal advancement has been combining activity type with heart rate and spo2 data for more comprehensive analysis and developing the patient and doctor applications.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This approach has not only enhanced patient engagement with their health data but also streamlined healthcare processes. Patients no longer have to physically go to the hospital to have their heart rate checked to receive advice.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Looking forward, the project sets the stage for further innovations. We can add more sensor types and implement machine learning other sensors for detailed physiological data analysis. Currently it only runs on android, so we can also develop cross-platform applications for it. </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114780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Starting from the topic: Smartphone Interface for Peripheral Sensors, with the help of multiple</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sensors, </a:t>
            </a:r>
            <a:r>
              <a:rPr lang="en-US" sz="1800" dirty="0">
                <a:effectLst/>
                <a:latin typeface="Calibri" panose="020F0502020204030204" pitchFamily="34" charset="0"/>
                <a:ea typeface="DengXian" panose="02010600030101010101" pitchFamily="2" charset="-122"/>
                <a:cs typeface="Times New Roman" panose="02020603050405020304" pitchFamily="18" charset="0"/>
              </a:rPr>
              <a:t>the smartphone is turning into a sophisticated machine for personal assistance. However, some sensors may not be suitable to be directly incorporated into the smartphone. So, using external sensors and developing a smartphone interface becomes a good option to realize complex features.</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This project is mainly about developing an IoT system for personal health care that enables communication between the smartphone and external sensors via Bluetooth.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This system can measure key physiological parameters, including heart rate and blood oxygen saturation level (SpO2), and it is able to recognise Human Activity.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sensor information is made accessible through two Android applications, the app for patients and the app for doctors, they can not only bridge the gap between patients and their health data but also engage health service providers. </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9257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Why do we want to develop such a product?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global population is undergoing a significant shift, with the population of the elderly rising from 12% to 22% between 2015 and 2050. This increase causes more healthcare challenges like cardiovascular and respiratory diseases. This rising trend underscores the urgency for innovative health care solutions.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One key strategy is the early detection of health problems, which requires monitoring health parameters, </a:t>
            </a:r>
            <a:r>
              <a:rPr lang="en-US" sz="1800" dirty="0">
                <a:effectLst/>
                <a:latin typeface="Calibri" panose="020F0502020204030204" pitchFamily="34" charset="0"/>
                <a:ea typeface="DengXian" panose="02010600030101010101" pitchFamily="2" charset="-122"/>
                <a:cs typeface="Times New Roman" panose="02020603050405020304" pitchFamily="18" charset="0"/>
              </a:rPr>
              <a:t>like heart rate and SpO2. However, the standard of these parameters can vary depending on the physical activity of the person. Therefore, it is necessary to take into account human activity when measuring them. What’s more, the health monitoring products today are usually for patients only, making it difficult for doctors to give help in a timely manner. This idea forms the </a:t>
            </a:r>
            <a:r>
              <a:rPr lang="en-GB" sz="1800" dirty="0">
                <a:effectLst/>
                <a:latin typeface="Calibri" panose="020F0502020204030204" pitchFamily="34" charset="0"/>
                <a:ea typeface="DengXian" panose="02010600030101010101" pitchFamily="2" charset="-122"/>
                <a:cs typeface="Times New Roman" panose="02020603050405020304" pitchFamily="18" charset="0"/>
              </a:rPr>
              <a:t>premise of this project.</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865705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system design part, I will talk about the following points</a:t>
            </a:r>
          </a:p>
          <a:p>
            <a:r>
              <a:rPr lang="en-GB" dirty="0"/>
              <a:t>First is the development tools, then the Architecture for the entire system, </a:t>
            </a:r>
          </a:p>
          <a:p>
            <a:r>
              <a:rPr lang="en-GB" dirty="0"/>
              <a:t>Finally introduce the Interface of the 2 applications</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549422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DengXian" panose="02010600030101010101" pitchFamily="2" charset="-122"/>
                <a:cs typeface="Times New Roman" panose="02020603050405020304" pitchFamily="18" charset="0"/>
              </a:rPr>
              <a:t>For the sensor part, this project employs the MAX30102 sensor for measuring heart rate and SpO2 and the Nordic Thingy-52 for measuring the IMU movement data for Human Activity Recognition. </a:t>
            </a:r>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7101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An Arduino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Uno </a:t>
            </a:r>
            <a:r>
              <a:rPr lang="en-GB" sz="1800" dirty="0">
                <a:effectLst/>
                <a:latin typeface="Calibri" panose="020F0502020204030204" pitchFamily="34" charset="0"/>
                <a:ea typeface="DengXian" panose="02010600030101010101" pitchFamily="2" charset="-122"/>
                <a:cs typeface="Times New Roman" panose="02020603050405020304" pitchFamily="18" charset="0"/>
              </a:rPr>
              <a:t>microcontroller is used to manage the sensors, and the HC-06 Bluetooth module for data transmission to the smartphone.</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617008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For the software part, the Arduino IDE is used to program the Arduino, the android studio is used for app development,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Jupyter</a:t>
            </a:r>
            <a:r>
              <a:rPr lang="en-GB" sz="1800" dirty="0">
                <a:effectLst/>
                <a:latin typeface="Calibri" panose="020F0502020204030204" pitchFamily="34" charset="0"/>
                <a:ea typeface="DengXian" panose="02010600030101010101" pitchFamily="2" charset="-122"/>
                <a:cs typeface="Times New Roman" panose="02020603050405020304" pitchFamily="18" charset="0"/>
              </a:rPr>
              <a:t> Notebook and the TensorFlow library are used for machine learning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model </a:t>
            </a:r>
            <a:r>
              <a:rPr lang="en-GB" sz="1800" dirty="0">
                <a:effectLst/>
                <a:latin typeface="Calibri" panose="020F0502020204030204" pitchFamily="34" charset="0"/>
                <a:ea typeface="DengXian" panose="02010600030101010101" pitchFamily="2" charset="-122"/>
                <a:cs typeface="Times New Roman" panose="02020603050405020304" pitchFamily="18" charset="0"/>
              </a:rPr>
              <a:t>development, and firebase is used for cloud service of authentication and data storage.</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593141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whole system comprises three main parts: hardware (sensors), mobile applications (Doctor and Patient apps), and cloud services (Firebase).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working flow of the system goes</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GB" altLang="zh-CN" sz="1800" dirty="0">
                <a:effectLst/>
                <a:latin typeface="Calibri" panose="020F0502020204030204" pitchFamily="34" charset="0"/>
                <a:ea typeface="DengXian" panose="02010600030101010101" pitchFamily="2" charset="-122"/>
                <a:cs typeface="Times New Roman" panose="02020603050405020304" pitchFamily="18" charset="0"/>
              </a:rPr>
              <a:t>like</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GB" altLang="zh-CN" sz="1800" dirty="0">
                <a:effectLst/>
                <a:latin typeface="Calibri" panose="020F0502020204030204" pitchFamily="34" charset="0"/>
                <a:ea typeface="DengXian" panose="02010600030101010101" pitchFamily="2" charset="-122"/>
                <a:cs typeface="Times New Roman" panose="02020603050405020304" pitchFamily="18" charset="0"/>
              </a:rPr>
              <a:t>this:</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First, sensors are connected to mobile phones with the Patient app, the MAX30102 sensor two Thingy:52 motion sensors.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Patient app receives data from the sensors and displays the user’s physiological data. It also takes the IMU data readings and run the ML model and show the activity recognition result. It then uploads the data to Firebase.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Firebase serves as the central data storage, storing all patients’ data categorized by username, date, and data type.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Doctor app retrieves patient data from Firebase, displaying it in graphical formats such as bar charts and scatter plots, providing physicians with insights of patients’ physiological conditions.</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286358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8.xml"/><Relationship Id="rId5" Type="http://schemas.openxmlformats.org/officeDocument/2006/relationships/image" Target="../media/image74.jpeg"/><Relationship Id="rId4" Type="http://schemas.openxmlformats.org/officeDocument/2006/relationships/image" Target="../media/image7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76.jpg"/><Relationship Id="rId7" Type="http://schemas.openxmlformats.org/officeDocument/2006/relationships/image" Target="../media/image80.jpg"/><Relationship Id="rId2" Type="http://schemas.openxmlformats.org/officeDocument/2006/relationships/image" Target="../media/image75.jpg"/><Relationship Id="rId1" Type="http://schemas.openxmlformats.org/officeDocument/2006/relationships/slideLayout" Target="../slideLayouts/slideLayout9.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 Id="rId9" Type="http://schemas.openxmlformats.org/officeDocument/2006/relationships/image" Target="../media/image82.jp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AC73B9-33F0-B2E1-FC14-31AED2887B4E}"/>
              </a:ext>
            </a:extLst>
          </p:cNvPr>
          <p:cNvSpPr>
            <a:spLocks noGrp="1"/>
          </p:cNvSpPr>
          <p:nvPr>
            <p:ph type="body" sz="quarter" idx="3"/>
          </p:nvPr>
        </p:nvSpPr>
        <p:spPr>
          <a:xfrm>
            <a:off x="838200" y="1519706"/>
            <a:ext cx="10650557" cy="2241741"/>
          </a:xfrm>
        </p:spPr>
        <p:txBody>
          <a:bodyPr/>
          <a:lstStyle/>
          <a:p>
            <a:pPr algn="ctr"/>
            <a:r>
              <a:rPr lang="en-US" sz="4800" b="1" dirty="0"/>
              <a:t>IoT for Health: An Integrated System for Monitoring Physiological Parameters and Activity Recognition</a:t>
            </a:r>
            <a:endParaRPr lang="en-GB" sz="4800" b="1" dirty="0"/>
          </a:p>
        </p:txBody>
      </p:sp>
      <p:sp>
        <p:nvSpPr>
          <p:cNvPr id="7" name="Text Placeholder 6">
            <a:extLst>
              <a:ext uri="{FF2B5EF4-FFF2-40B4-BE49-F238E27FC236}">
                <a16:creationId xmlns:a16="http://schemas.microsoft.com/office/drawing/2014/main" id="{002BE64F-11DB-F0F4-9F11-2FFE28795F1D}"/>
              </a:ext>
            </a:extLst>
          </p:cNvPr>
          <p:cNvSpPr>
            <a:spLocks noGrp="1"/>
          </p:cNvSpPr>
          <p:nvPr>
            <p:ph type="body" idx="13"/>
          </p:nvPr>
        </p:nvSpPr>
        <p:spPr>
          <a:xfrm>
            <a:off x="4231784" y="4770171"/>
            <a:ext cx="3041607" cy="577454"/>
          </a:xfrm>
        </p:spPr>
        <p:txBody>
          <a:bodyPr/>
          <a:lstStyle/>
          <a:p>
            <a:pPr algn="ctr"/>
            <a:r>
              <a:rPr lang="en-US" altLang="zh-CN" dirty="0"/>
              <a:t>VIVA</a:t>
            </a:r>
            <a:r>
              <a:rPr lang="en-GB" dirty="0"/>
              <a:t> presentation</a:t>
            </a:r>
          </a:p>
        </p:txBody>
      </p:sp>
      <p:sp>
        <p:nvSpPr>
          <p:cNvPr id="8" name="Content Placeholder 7">
            <a:extLst>
              <a:ext uri="{FF2B5EF4-FFF2-40B4-BE49-F238E27FC236}">
                <a16:creationId xmlns:a16="http://schemas.microsoft.com/office/drawing/2014/main" id="{D0FD35DE-9350-301D-8698-635559AABCF7}"/>
              </a:ext>
            </a:extLst>
          </p:cNvPr>
          <p:cNvSpPr>
            <a:spLocks noGrp="1"/>
          </p:cNvSpPr>
          <p:nvPr>
            <p:ph sz="half" idx="14"/>
          </p:nvPr>
        </p:nvSpPr>
        <p:spPr>
          <a:xfrm>
            <a:off x="9065607" y="5167569"/>
            <a:ext cx="2288193" cy="930577"/>
          </a:xfrm>
        </p:spPr>
        <p:txBody>
          <a:bodyPr/>
          <a:lstStyle/>
          <a:p>
            <a:pPr algn="ctr"/>
            <a:r>
              <a:rPr lang="en-US" b="1" dirty="0"/>
              <a:t>Xingchen Chen</a:t>
            </a:r>
          </a:p>
          <a:p>
            <a:pPr algn="ctr"/>
            <a:r>
              <a:rPr lang="en-US" b="1" dirty="0"/>
              <a:t>S2269664</a:t>
            </a:r>
            <a:endParaRPr lang="en-GB" b="1" dirty="0"/>
          </a:p>
        </p:txBody>
      </p:sp>
      <p:sp>
        <p:nvSpPr>
          <p:cNvPr id="9" name="Date Placeholder 8">
            <a:extLst>
              <a:ext uri="{FF2B5EF4-FFF2-40B4-BE49-F238E27FC236}">
                <a16:creationId xmlns:a16="http://schemas.microsoft.com/office/drawing/2014/main" id="{43284B30-8E9D-CCBE-D35C-5906E2F51774}"/>
              </a:ext>
            </a:extLst>
          </p:cNvPr>
          <p:cNvSpPr>
            <a:spLocks noGrp="1"/>
          </p:cNvSpPr>
          <p:nvPr>
            <p:ph type="dt" sz="half" idx="10"/>
          </p:nvPr>
        </p:nvSpPr>
        <p:spPr>
          <a:xfrm>
            <a:off x="838200" y="6356350"/>
            <a:ext cx="617113" cy="365125"/>
          </a:xfrm>
        </p:spPr>
        <p:txBody>
          <a:bodyPr/>
          <a:lstStyle/>
          <a:p>
            <a:r>
              <a:rPr lang="en-US" dirty="0"/>
              <a:t>2024</a:t>
            </a:r>
          </a:p>
        </p:txBody>
      </p:sp>
      <p:sp>
        <p:nvSpPr>
          <p:cNvPr id="11" name="Slide Number Placeholder 10">
            <a:extLst>
              <a:ext uri="{FF2B5EF4-FFF2-40B4-BE49-F238E27FC236}">
                <a16:creationId xmlns:a16="http://schemas.microsoft.com/office/drawing/2014/main" id="{3AC538A0-9205-3D57-FEDD-DD9B4020D9A0}"/>
              </a:ext>
            </a:extLst>
          </p:cNvPr>
          <p:cNvSpPr>
            <a:spLocks noGrp="1"/>
          </p:cNvSpPr>
          <p:nvPr>
            <p:ph type="sldNum" sz="quarter" idx="12"/>
          </p:nvPr>
        </p:nvSpPr>
        <p:spPr/>
        <p:txBody>
          <a:bodyPr/>
          <a:lstStyle/>
          <a:p>
            <a:fld id="{A49DFD55-3C28-40EF-9E31-A92D2E4017FF}" type="slidenum">
              <a:rPr lang="en-US" smtClean="0"/>
              <a:pPr/>
              <a:t>1</a:t>
            </a:fld>
            <a:endParaRPr lang="en-US" dirty="0"/>
          </a:p>
        </p:txBody>
      </p:sp>
      <p:sp>
        <p:nvSpPr>
          <p:cNvPr id="2" name="Text Placeholder 6">
            <a:extLst>
              <a:ext uri="{FF2B5EF4-FFF2-40B4-BE49-F238E27FC236}">
                <a16:creationId xmlns:a16="http://schemas.microsoft.com/office/drawing/2014/main" id="{56798882-0D89-2D41-C96A-894CA126C5AA}"/>
              </a:ext>
            </a:extLst>
          </p:cNvPr>
          <p:cNvSpPr txBox="1">
            <a:spLocks/>
          </p:cNvSpPr>
          <p:nvPr/>
        </p:nvSpPr>
        <p:spPr>
          <a:xfrm>
            <a:off x="2704565" y="4019651"/>
            <a:ext cx="6492072" cy="43364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altLang="zh-CN" dirty="0"/>
              <a:t>Smartphone Interface for Peripheral Sensors</a:t>
            </a:r>
          </a:p>
        </p:txBody>
      </p:sp>
    </p:spTree>
    <p:extLst>
      <p:ext uri="{BB962C8B-B14F-4D97-AF65-F5344CB8AC3E}">
        <p14:creationId xmlns:p14="http://schemas.microsoft.com/office/powerpoint/2010/main" val="4045539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close-up of a calculator&#10;&#10;Description automatically generated with low confidence">
            <a:extLst>
              <a:ext uri="{FF2B5EF4-FFF2-40B4-BE49-F238E27FC236}">
                <a16:creationId xmlns:a16="http://schemas.microsoft.com/office/drawing/2014/main" id="{C51FAA6B-8FC1-AC89-E822-07926FACEE64}"/>
              </a:ext>
            </a:extLst>
          </p:cNvPr>
          <p:cNvPicPr>
            <a:picLocks noGrp="1" noChangeAspect="1"/>
          </p:cNvPicPr>
          <p:nvPr>
            <p:ph sz="quarter" idx="4"/>
          </p:nvPr>
        </p:nvPicPr>
        <p:blipFill rotWithShape="1">
          <a:blip r:embed="rId3"/>
          <a:srcRect l="27391" t="16315" r="23462" b="7406"/>
          <a:stretch/>
        </p:blipFill>
        <p:spPr bwMode="auto">
          <a:xfrm>
            <a:off x="617785" y="2501604"/>
            <a:ext cx="1086690" cy="9637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67488BA-0274-94A2-ABAE-1CFD98EA7F28}"/>
              </a:ext>
            </a:extLst>
          </p:cNvPr>
          <p:cNvSpPr>
            <a:spLocks noGrp="1"/>
          </p:cNvSpPr>
          <p:nvPr>
            <p:ph type="title"/>
          </p:nvPr>
        </p:nvSpPr>
        <p:spPr>
          <a:xfrm>
            <a:off x="2002375" y="65401"/>
            <a:ext cx="8421688" cy="1325563"/>
          </a:xfrm>
        </p:spPr>
        <p:txBody>
          <a:bodyPr>
            <a:normAutofit/>
          </a:bodyPr>
          <a:lstStyle/>
          <a:p>
            <a:r>
              <a:rPr lang="en-US" sz="4400" dirty="0"/>
              <a:t>3.2 System architecture</a:t>
            </a:r>
            <a:endParaRPr lang="en-GB" sz="4400" dirty="0"/>
          </a:p>
        </p:txBody>
      </p:sp>
      <p:sp>
        <p:nvSpPr>
          <p:cNvPr id="3" name="Text Placeholder 2">
            <a:extLst>
              <a:ext uri="{FF2B5EF4-FFF2-40B4-BE49-F238E27FC236}">
                <a16:creationId xmlns:a16="http://schemas.microsoft.com/office/drawing/2014/main" id="{76E25EC2-8373-F9A5-E7C3-5C5BC22A566A}"/>
              </a:ext>
            </a:extLst>
          </p:cNvPr>
          <p:cNvSpPr>
            <a:spLocks noGrp="1"/>
          </p:cNvSpPr>
          <p:nvPr>
            <p:ph type="body" idx="1"/>
          </p:nvPr>
        </p:nvSpPr>
        <p:spPr>
          <a:xfrm>
            <a:off x="2334510" y="3605607"/>
            <a:ext cx="1815628" cy="365125"/>
          </a:xfrm>
        </p:spPr>
        <p:txBody>
          <a:bodyPr/>
          <a:lstStyle/>
          <a:p>
            <a:r>
              <a:rPr lang="en-GB" dirty="0"/>
              <a:t>Arduino Uno</a:t>
            </a:r>
          </a:p>
        </p:txBody>
      </p:sp>
      <p:sp>
        <p:nvSpPr>
          <p:cNvPr id="5" name="Text Placeholder 4">
            <a:extLst>
              <a:ext uri="{FF2B5EF4-FFF2-40B4-BE49-F238E27FC236}">
                <a16:creationId xmlns:a16="http://schemas.microsoft.com/office/drawing/2014/main" id="{AF921FAA-AFB7-AB2A-E3C4-07F3A06358EC}"/>
              </a:ext>
            </a:extLst>
          </p:cNvPr>
          <p:cNvSpPr>
            <a:spLocks noGrp="1"/>
          </p:cNvSpPr>
          <p:nvPr>
            <p:ph type="body" sz="quarter" idx="3"/>
          </p:nvPr>
        </p:nvSpPr>
        <p:spPr>
          <a:xfrm>
            <a:off x="704484" y="3302251"/>
            <a:ext cx="2140113" cy="415648"/>
          </a:xfrm>
        </p:spPr>
        <p:txBody>
          <a:bodyPr/>
          <a:lstStyle/>
          <a:p>
            <a:r>
              <a:rPr lang="en-US" dirty="0"/>
              <a:t>MAX30102</a:t>
            </a:r>
            <a:endParaRPr lang="en-GB" dirty="0"/>
          </a:p>
        </p:txBody>
      </p:sp>
      <p:sp>
        <p:nvSpPr>
          <p:cNvPr id="7" name="Text Placeholder 6">
            <a:extLst>
              <a:ext uri="{FF2B5EF4-FFF2-40B4-BE49-F238E27FC236}">
                <a16:creationId xmlns:a16="http://schemas.microsoft.com/office/drawing/2014/main" id="{EA4D244D-270A-7054-2996-EEFE1B4C1AEF}"/>
              </a:ext>
            </a:extLst>
          </p:cNvPr>
          <p:cNvSpPr>
            <a:spLocks noGrp="1"/>
          </p:cNvSpPr>
          <p:nvPr>
            <p:ph type="body" idx="13"/>
          </p:nvPr>
        </p:nvSpPr>
        <p:spPr>
          <a:xfrm>
            <a:off x="3004177" y="5570318"/>
            <a:ext cx="2437600" cy="415648"/>
          </a:xfrm>
        </p:spPr>
        <p:txBody>
          <a:bodyPr/>
          <a:lstStyle/>
          <a:p>
            <a:r>
              <a:rPr lang="en-GB" b="0" i="0" dirty="0">
                <a:solidFill>
                  <a:srgbClr val="FFFFFF"/>
                </a:solidFill>
                <a:effectLst/>
                <a:latin typeface="GT-Eesti-Regular"/>
              </a:rPr>
              <a:t>Nordic Thingy:52</a:t>
            </a:r>
          </a:p>
          <a:p>
            <a:r>
              <a:rPr lang="en-GB" dirty="0"/>
              <a:t>Nordic Thingy-52</a:t>
            </a:r>
          </a:p>
        </p:txBody>
      </p:sp>
      <p:pic>
        <p:nvPicPr>
          <p:cNvPr id="17" name="Content Placeholder 16">
            <a:extLst>
              <a:ext uri="{FF2B5EF4-FFF2-40B4-BE49-F238E27FC236}">
                <a16:creationId xmlns:a16="http://schemas.microsoft.com/office/drawing/2014/main" id="{2C51AC83-04E6-365B-D8CC-EA2989727961}"/>
              </a:ext>
            </a:extLst>
          </p:cNvPr>
          <p:cNvPicPr>
            <a:picLocks noGrp="1" noChangeAspect="1"/>
          </p:cNvPicPr>
          <p:nvPr>
            <p:ph sz="half" idx="14"/>
          </p:nvPr>
        </p:nvPicPr>
        <p:blipFill>
          <a:blip r:embed="rId4"/>
          <a:stretch>
            <a:fillRect/>
          </a:stretch>
        </p:blipFill>
        <p:spPr>
          <a:xfrm>
            <a:off x="3819373" y="4456629"/>
            <a:ext cx="1095179" cy="1098309"/>
          </a:xfrm>
          <a:prstGeom prst="rect">
            <a:avLst/>
          </a:prstGeom>
        </p:spPr>
      </p:pic>
      <p:pic>
        <p:nvPicPr>
          <p:cNvPr id="1026" name="Picture 2" descr="Arduino Uno Rev3">
            <a:extLst>
              <a:ext uri="{FF2B5EF4-FFF2-40B4-BE49-F238E27FC236}">
                <a16:creationId xmlns:a16="http://schemas.microsoft.com/office/drawing/2014/main" id="{A55598EF-313F-2556-8004-A14DECBBD774}"/>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2364436" y="2465126"/>
            <a:ext cx="1381794" cy="1036716"/>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2">
            <a:extLst>
              <a:ext uri="{FF2B5EF4-FFF2-40B4-BE49-F238E27FC236}">
                <a16:creationId xmlns:a16="http://schemas.microsoft.com/office/drawing/2014/main" id="{58EBA011-E08C-28E0-D3D0-67FFD1FA8585}"/>
              </a:ext>
            </a:extLst>
          </p:cNvPr>
          <p:cNvSpPr txBox="1">
            <a:spLocks/>
          </p:cNvSpPr>
          <p:nvPr/>
        </p:nvSpPr>
        <p:spPr>
          <a:xfrm>
            <a:off x="4470017" y="3465365"/>
            <a:ext cx="1111989" cy="46706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dirty="0"/>
              <a:t>HC-06</a:t>
            </a:r>
          </a:p>
        </p:txBody>
      </p:sp>
      <p:pic>
        <p:nvPicPr>
          <p:cNvPr id="19" name="Picture 2" descr="module bluetooth hc06">
            <a:extLst>
              <a:ext uri="{FF2B5EF4-FFF2-40B4-BE49-F238E27FC236}">
                <a16:creationId xmlns:a16="http://schemas.microsoft.com/office/drawing/2014/main" id="{495266C5-9780-FD83-65C3-7AFC9A8FC2C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350" b="10819"/>
          <a:stretch/>
        </p:blipFill>
        <p:spPr bwMode="auto">
          <a:xfrm>
            <a:off x="4443600" y="2351760"/>
            <a:ext cx="1190889" cy="926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4">
            <a:extLst>
              <a:ext uri="{FF2B5EF4-FFF2-40B4-BE49-F238E27FC236}">
                <a16:creationId xmlns:a16="http://schemas.microsoft.com/office/drawing/2014/main" id="{C61E426B-C448-EF6E-9044-F94A3CF53072}"/>
              </a:ext>
            </a:extLst>
          </p:cNvPr>
          <p:cNvSpPr txBox="1">
            <a:spLocks/>
          </p:cNvSpPr>
          <p:nvPr/>
        </p:nvSpPr>
        <p:spPr>
          <a:xfrm>
            <a:off x="6213219" y="5424095"/>
            <a:ext cx="2339959" cy="42620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dirty="0"/>
              <a:t>Patient APP</a:t>
            </a:r>
          </a:p>
        </p:txBody>
      </p:sp>
      <p:pic>
        <p:nvPicPr>
          <p:cNvPr id="21" name="Picture 4" descr="android app banner">
            <a:extLst>
              <a:ext uri="{FF2B5EF4-FFF2-40B4-BE49-F238E27FC236}">
                <a16:creationId xmlns:a16="http://schemas.microsoft.com/office/drawing/2014/main" id="{4A8B3A98-B36D-59D7-E65B-5B8750AD29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3670" y="3247016"/>
            <a:ext cx="1758705" cy="1998662"/>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4C82AD0-790D-BB1C-001D-895BD7E4113B}"/>
              </a:ext>
            </a:extLst>
          </p:cNvPr>
          <p:cNvSpPr/>
          <p:nvPr/>
        </p:nvSpPr>
        <p:spPr>
          <a:xfrm>
            <a:off x="1755652" y="2858881"/>
            <a:ext cx="57885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Right 22">
            <a:extLst>
              <a:ext uri="{FF2B5EF4-FFF2-40B4-BE49-F238E27FC236}">
                <a16:creationId xmlns:a16="http://schemas.microsoft.com/office/drawing/2014/main" id="{25EF4EBC-CF81-4DE5-AC2D-A262D75DC9AC}"/>
              </a:ext>
            </a:extLst>
          </p:cNvPr>
          <p:cNvSpPr/>
          <p:nvPr/>
        </p:nvSpPr>
        <p:spPr>
          <a:xfrm rot="19464863">
            <a:off x="5521764" y="4605383"/>
            <a:ext cx="578858" cy="361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E7991533-21B6-2C73-C1D7-D10EAE92B351}"/>
              </a:ext>
            </a:extLst>
          </p:cNvPr>
          <p:cNvSpPr/>
          <p:nvPr/>
        </p:nvSpPr>
        <p:spPr>
          <a:xfrm>
            <a:off x="3819373" y="2858880"/>
            <a:ext cx="57885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Right 24">
            <a:extLst>
              <a:ext uri="{FF2B5EF4-FFF2-40B4-BE49-F238E27FC236}">
                <a16:creationId xmlns:a16="http://schemas.microsoft.com/office/drawing/2014/main" id="{692C592C-C4BF-37A1-4E42-143C2FF70588}"/>
              </a:ext>
            </a:extLst>
          </p:cNvPr>
          <p:cNvSpPr/>
          <p:nvPr/>
        </p:nvSpPr>
        <p:spPr>
          <a:xfrm rot="2782699">
            <a:off x="5591955" y="3119461"/>
            <a:ext cx="57885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C5EEE39-7CEB-5099-2E28-B0D62E4CBF27}"/>
              </a:ext>
            </a:extLst>
          </p:cNvPr>
          <p:cNvSpPr txBox="1"/>
          <p:nvPr/>
        </p:nvSpPr>
        <p:spPr>
          <a:xfrm>
            <a:off x="5010045" y="4916522"/>
            <a:ext cx="429926" cy="369332"/>
          </a:xfrm>
          <a:prstGeom prst="rect">
            <a:avLst/>
          </a:prstGeom>
          <a:noFill/>
        </p:spPr>
        <p:txBody>
          <a:bodyPr wrap="none" rtlCol="0">
            <a:spAutoFit/>
          </a:bodyPr>
          <a:lstStyle/>
          <a:p>
            <a:r>
              <a:rPr lang="en-GB" dirty="0"/>
              <a:t>*2</a:t>
            </a:r>
          </a:p>
        </p:txBody>
      </p:sp>
      <p:pic>
        <p:nvPicPr>
          <p:cNvPr id="6" name="Picture 2" descr="types of cloud computing">
            <a:extLst>
              <a:ext uri="{FF2B5EF4-FFF2-40B4-BE49-F238E27FC236}">
                <a16:creationId xmlns:a16="http://schemas.microsoft.com/office/drawing/2014/main" id="{F95289E1-FCB1-0F08-04EE-90A74463EE2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309" r="26187"/>
          <a:stretch/>
        </p:blipFill>
        <p:spPr bwMode="auto">
          <a:xfrm>
            <a:off x="7889512" y="1644339"/>
            <a:ext cx="1327331" cy="1397103"/>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31461C11-8D1A-3A5C-41B2-9CA0B6E1830B}"/>
              </a:ext>
            </a:extLst>
          </p:cNvPr>
          <p:cNvSpPr/>
          <p:nvPr/>
        </p:nvSpPr>
        <p:spPr>
          <a:xfrm rot="19270347">
            <a:off x="7323201" y="2858879"/>
            <a:ext cx="57885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4">
            <a:extLst>
              <a:ext uri="{FF2B5EF4-FFF2-40B4-BE49-F238E27FC236}">
                <a16:creationId xmlns:a16="http://schemas.microsoft.com/office/drawing/2014/main" id="{E959F2C9-6097-76E2-E570-DC4A711E54DE}"/>
              </a:ext>
            </a:extLst>
          </p:cNvPr>
          <p:cNvSpPr txBox="1">
            <a:spLocks/>
          </p:cNvSpPr>
          <p:nvPr/>
        </p:nvSpPr>
        <p:spPr>
          <a:xfrm>
            <a:off x="9051456" y="5345542"/>
            <a:ext cx="2339959" cy="42620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dirty="0"/>
              <a:t>Doctor APP</a:t>
            </a:r>
          </a:p>
        </p:txBody>
      </p:sp>
      <p:pic>
        <p:nvPicPr>
          <p:cNvPr id="10" name="Picture 4" descr="android app banner">
            <a:extLst>
              <a:ext uri="{FF2B5EF4-FFF2-40B4-BE49-F238E27FC236}">
                <a16:creationId xmlns:a16="http://schemas.microsoft.com/office/drawing/2014/main" id="{2FE03D86-75EC-93E2-43E4-057208C46F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1907" y="3168463"/>
            <a:ext cx="1758705" cy="1998662"/>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8206BAAF-D9D2-78A4-B3D6-E57E6582C11A}"/>
              </a:ext>
            </a:extLst>
          </p:cNvPr>
          <p:cNvSpPr/>
          <p:nvPr/>
        </p:nvSpPr>
        <p:spPr>
          <a:xfrm rot="3123254">
            <a:off x="8842479" y="2774166"/>
            <a:ext cx="57885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4">
            <a:extLst>
              <a:ext uri="{FF2B5EF4-FFF2-40B4-BE49-F238E27FC236}">
                <a16:creationId xmlns:a16="http://schemas.microsoft.com/office/drawing/2014/main" id="{3E97A55A-2DA4-8579-6E2F-4875504BFE44}"/>
              </a:ext>
            </a:extLst>
          </p:cNvPr>
          <p:cNvSpPr txBox="1">
            <a:spLocks/>
          </p:cNvSpPr>
          <p:nvPr/>
        </p:nvSpPr>
        <p:spPr>
          <a:xfrm>
            <a:off x="7795264" y="3117342"/>
            <a:ext cx="1371620" cy="42620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dirty="0"/>
              <a:t>Firebase</a:t>
            </a:r>
          </a:p>
        </p:txBody>
      </p:sp>
      <p:pic>
        <p:nvPicPr>
          <p:cNvPr id="15" name="Picture 14">
            <a:extLst>
              <a:ext uri="{FF2B5EF4-FFF2-40B4-BE49-F238E27FC236}">
                <a16:creationId xmlns:a16="http://schemas.microsoft.com/office/drawing/2014/main" id="{E4FE2303-04B9-1408-40F2-C2F062878B1B}"/>
              </a:ext>
            </a:extLst>
          </p:cNvPr>
          <p:cNvPicPr>
            <a:picLocks noChangeAspect="1"/>
          </p:cNvPicPr>
          <p:nvPr/>
        </p:nvPicPr>
        <p:blipFill>
          <a:blip r:embed="rId9"/>
          <a:stretch>
            <a:fillRect/>
          </a:stretch>
        </p:blipFill>
        <p:spPr>
          <a:xfrm>
            <a:off x="6512650" y="3486263"/>
            <a:ext cx="694776" cy="1255215"/>
          </a:xfrm>
          <a:prstGeom prst="rect">
            <a:avLst/>
          </a:prstGeom>
        </p:spPr>
      </p:pic>
      <p:pic>
        <p:nvPicPr>
          <p:cNvPr id="27" name="Picture 26">
            <a:extLst>
              <a:ext uri="{FF2B5EF4-FFF2-40B4-BE49-F238E27FC236}">
                <a16:creationId xmlns:a16="http://schemas.microsoft.com/office/drawing/2014/main" id="{8DCC8ABB-02AE-A4C5-4F47-241D586C7523}"/>
              </a:ext>
            </a:extLst>
          </p:cNvPr>
          <p:cNvPicPr>
            <a:picLocks noChangeAspect="1"/>
          </p:cNvPicPr>
          <p:nvPr/>
        </p:nvPicPr>
        <p:blipFill rotWithShape="1">
          <a:blip r:embed="rId10"/>
          <a:srcRect b="20582"/>
          <a:stretch/>
        </p:blipFill>
        <p:spPr>
          <a:xfrm>
            <a:off x="9333203" y="3410274"/>
            <a:ext cx="712507" cy="1203204"/>
          </a:xfrm>
          <a:prstGeom prst="rect">
            <a:avLst/>
          </a:prstGeom>
        </p:spPr>
      </p:pic>
    </p:spTree>
    <p:extLst>
      <p:ext uri="{BB962C8B-B14F-4D97-AF65-F5344CB8AC3E}">
        <p14:creationId xmlns:p14="http://schemas.microsoft.com/office/powerpoint/2010/main" val="37292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66495-19F4-4E07-D7BC-909557A44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28AD2-83DA-28EE-71AC-BB3DAC3C44BC}"/>
              </a:ext>
            </a:extLst>
          </p:cNvPr>
          <p:cNvSpPr>
            <a:spLocks noGrp="1"/>
          </p:cNvSpPr>
          <p:nvPr>
            <p:ph type="title"/>
          </p:nvPr>
        </p:nvSpPr>
        <p:spPr>
          <a:xfrm>
            <a:off x="1885156" y="526654"/>
            <a:ext cx="8421688" cy="1325563"/>
          </a:xfrm>
        </p:spPr>
        <p:txBody>
          <a:bodyPr>
            <a:normAutofit/>
          </a:bodyPr>
          <a:lstStyle/>
          <a:p>
            <a:r>
              <a:rPr lang="en-US" sz="4400" dirty="0"/>
              <a:t>3.3 </a:t>
            </a:r>
            <a:r>
              <a:rPr lang="en-US" altLang="zh-CN" sz="4400" dirty="0"/>
              <a:t>patient app</a:t>
            </a:r>
            <a:endParaRPr lang="en-GB" sz="4400" dirty="0"/>
          </a:p>
        </p:txBody>
      </p:sp>
      <p:sp>
        <p:nvSpPr>
          <p:cNvPr id="11" name="Slide Number Placeholder 10">
            <a:extLst>
              <a:ext uri="{FF2B5EF4-FFF2-40B4-BE49-F238E27FC236}">
                <a16:creationId xmlns:a16="http://schemas.microsoft.com/office/drawing/2014/main" id="{6BD6637F-206E-6271-C253-F1FF062BC7E5}"/>
              </a:ext>
            </a:extLst>
          </p:cNvPr>
          <p:cNvSpPr>
            <a:spLocks noGrp="1"/>
          </p:cNvSpPr>
          <p:nvPr>
            <p:ph type="sldNum" sz="quarter" idx="12"/>
          </p:nvPr>
        </p:nvSpPr>
        <p:spPr/>
        <p:txBody>
          <a:bodyPr/>
          <a:lstStyle/>
          <a:p>
            <a:fld id="{A49DFD55-3C28-40EF-9E31-A92D2E4017FF}" type="slidenum">
              <a:rPr lang="en-US" smtClean="0"/>
              <a:pPr/>
              <a:t>11</a:t>
            </a:fld>
            <a:endParaRPr lang="en-US" dirty="0"/>
          </a:p>
        </p:txBody>
      </p:sp>
      <p:pic>
        <p:nvPicPr>
          <p:cNvPr id="5" name="Picture 4">
            <a:extLst>
              <a:ext uri="{FF2B5EF4-FFF2-40B4-BE49-F238E27FC236}">
                <a16:creationId xmlns:a16="http://schemas.microsoft.com/office/drawing/2014/main" id="{FDA96EE1-7A6E-9A9C-A0FB-F764B1879292}"/>
              </a:ext>
            </a:extLst>
          </p:cNvPr>
          <p:cNvPicPr>
            <a:picLocks noChangeAspect="1"/>
          </p:cNvPicPr>
          <p:nvPr/>
        </p:nvPicPr>
        <p:blipFill>
          <a:blip r:embed="rId3"/>
          <a:stretch>
            <a:fillRect/>
          </a:stretch>
        </p:blipFill>
        <p:spPr>
          <a:xfrm>
            <a:off x="2815103" y="1499672"/>
            <a:ext cx="6561794" cy="5209223"/>
          </a:xfrm>
          <a:prstGeom prst="rect">
            <a:avLst/>
          </a:prstGeom>
        </p:spPr>
      </p:pic>
    </p:spTree>
    <p:extLst>
      <p:ext uri="{BB962C8B-B14F-4D97-AF65-F5344CB8AC3E}">
        <p14:creationId xmlns:p14="http://schemas.microsoft.com/office/powerpoint/2010/main" val="1220996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6A292-5FBE-8FC9-BE69-0A19AF534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37043-703C-4D91-F8B3-08DA0322D3A3}"/>
              </a:ext>
            </a:extLst>
          </p:cNvPr>
          <p:cNvSpPr>
            <a:spLocks noGrp="1"/>
          </p:cNvSpPr>
          <p:nvPr>
            <p:ph type="title"/>
          </p:nvPr>
        </p:nvSpPr>
        <p:spPr>
          <a:xfrm>
            <a:off x="1885156" y="526654"/>
            <a:ext cx="8421688" cy="1325563"/>
          </a:xfrm>
        </p:spPr>
        <p:txBody>
          <a:bodyPr>
            <a:normAutofit/>
          </a:bodyPr>
          <a:lstStyle/>
          <a:p>
            <a:r>
              <a:rPr lang="en-US" sz="4400" dirty="0"/>
              <a:t>3.3 </a:t>
            </a:r>
            <a:r>
              <a:rPr lang="en-US" altLang="zh-CN" sz="4400" dirty="0"/>
              <a:t>patient app</a:t>
            </a:r>
            <a:endParaRPr lang="en-GB" sz="4400" dirty="0"/>
          </a:p>
        </p:txBody>
      </p:sp>
      <p:sp>
        <p:nvSpPr>
          <p:cNvPr id="11" name="Slide Number Placeholder 10">
            <a:extLst>
              <a:ext uri="{FF2B5EF4-FFF2-40B4-BE49-F238E27FC236}">
                <a16:creationId xmlns:a16="http://schemas.microsoft.com/office/drawing/2014/main" id="{B6F027CD-BED5-56FB-5D6E-DC301F5EFC05}"/>
              </a:ext>
            </a:extLst>
          </p:cNvPr>
          <p:cNvSpPr>
            <a:spLocks noGrp="1"/>
          </p:cNvSpPr>
          <p:nvPr>
            <p:ph type="sldNum" sz="quarter" idx="12"/>
          </p:nvPr>
        </p:nvSpPr>
        <p:spPr/>
        <p:txBody>
          <a:bodyPr/>
          <a:lstStyle/>
          <a:p>
            <a:fld id="{A49DFD55-3C28-40EF-9E31-A92D2E4017FF}" type="slidenum">
              <a:rPr lang="en-US" smtClean="0"/>
              <a:pPr/>
              <a:t>12</a:t>
            </a:fld>
            <a:endParaRPr lang="en-US" dirty="0"/>
          </a:p>
        </p:txBody>
      </p:sp>
      <p:pic>
        <p:nvPicPr>
          <p:cNvPr id="4" name="Picture 3">
            <a:extLst>
              <a:ext uri="{FF2B5EF4-FFF2-40B4-BE49-F238E27FC236}">
                <a16:creationId xmlns:a16="http://schemas.microsoft.com/office/drawing/2014/main" id="{1E902F69-ACBA-C2A5-0E5B-8AEB4B76F644}"/>
              </a:ext>
            </a:extLst>
          </p:cNvPr>
          <p:cNvPicPr>
            <a:picLocks noChangeAspect="1"/>
          </p:cNvPicPr>
          <p:nvPr/>
        </p:nvPicPr>
        <p:blipFill>
          <a:blip r:embed="rId3"/>
          <a:stretch>
            <a:fillRect/>
          </a:stretch>
        </p:blipFill>
        <p:spPr>
          <a:xfrm>
            <a:off x="2194486" y="1506400"/>
            <a:ext cx="8112358" cy="4959714"/>
          </a:xfrm>
          <a:prstGeom prst="rect">
            <a:avLst/>
          </a:prstGeom>
        </p:spPr>
      </p:pic>
    </p:spTree>
    <p:extLst>
      <p:ext uri="{BB962C8B-B14F-4D97-AF65-F5344CB8AC3E}">
        <p14:creationId xmlns:p14="http://schemas.microsoft.com/office/powerpoint/2010/main" val="1704558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66331-0965-178A-CF40-309CD1EC1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2556D6-E54E-9379-D53D-98BEF3046EF4}"/>
              </a:ext>
            </a:extLst>
          </p:cNvPr>
          <p:cNvSpPr>
            <a:spLocks noGrp="1"/>
          </p:cNvSpPr>
          <p:nvPr>
            <p:ph type="title"/>
          </p:nvPr>
        </p:nvSpPr>
        <p:spPr>
          <a:xfrm>
            <a:off x="1885156" y="526654"/>
            <a:ext cx="8421688" cy="1325563"/>
          </a:xfrm>
        </p:spPr>
        <p:txBody>
          <a:bodyPr>
            <a:normAutofit/>
          </a:bodyPr>
          <a:lstStyle/>
          <a:p>
            <a:r>
              <a:rPr lang="en-US" sz="4400" dirty="0"/>
              <a:t>3.3 </a:t>
            </a:r>
            <a:r>
              <a:rPr lang="en-US" altLang="zh-CN" sz="4400" dirty="0"/>
              <a:t>patient app</a:t>
            </a:r>
            <a:endParaRPr lang="en-GB" sz="4400" dirty="0"/>
          </a:p>
        </p:txBody>
      </p:sp>
      <p:sp>
        <p:nvSpPr>
          <p:cNvPr id="11" name="Slide Number Placeholder 10">
            <a:extLst>
              <a:ext uri="{FF2B5EF4-FFF2-40B4-BE49-F238E27FC236}">
                <a16:creationId xmlns:a16="http://schemas.microsoft.com/office/drawing/2014/main" id="{25106B11-DE2F-E682-1294-C90ABF5C71C5}"/>
              </a:ext>
            </a:extLst>
          </p:cNvPr>
          <p:cNvSpPr>
            <a:spLocks noGrp="1"/>
          </p:cNvSpPr>
          <p:nvPr>
            <p:ph type="sldNum" sz="quarter" idx="12"/>
          </p:nvPr>
        </p:nvSpPr>
        <p:spPr/>
        <p:txBody>
          <a:bodyPr/>
          <a:lstStyle/>
          <a:p>
            <a:fld id="{A49DFD55-3C28-40EF-9E31-A92D2E4017FF}" type="slidenum">
              <a:rPr lang="en-US" smtClean="0"/>
              <a:pPr/>
              <a:t>13</a:t>
            </a:fld>
            <a:endParaRPr lang="en-US" dirty="0"/>
          </a:p>
        </p:txBody>
      </p:sp>
      <p:pic>
        <p:nvPicPr>
          <p:cNvPr id="5" name="Picture 4">
            <a:extLst>
              <a:ext uri="{FF2B5EF4-FFF2-40B4-BE49-F238E27FC236}">
                <a16:creationId xmlns:a16="http://schemas.microsoft.com/office/drawing/2014/main" id="{86CC6124-EAD4-8479-9E3C-B66841C4139B}"/>
              </a:ext>
            </a:extLst>
          </p:cNvPr>
          <p:cNvPicPr>
            <a:picLocks noChangeAspect="1"/>
          </p:cNvPicPr>
          <p:nvPr/>
        </p:nvPicPr>
        <p:blipFill>
          <a:blip r:embed="rId3"/>
          <a:stretch>
            <a:fillRect/>
          </a:stretch>
        </p:blipFill>
        <p:spPr>
          <a:xfrm>
            <a:off x="3039414" y="1547444"/>
            <a:ext cx="5814862" cy="4991468"/>
          </a:xfrm>
          <a:prstGeom prst="rect">
            <a:avLst/>
          </a:prstGeom>
        </p:spPr>
      </p:pic>
    </p:spTree>
    <p:extLst>
      <p:ext uri="{BB962C8B-B14F-4D97-AF65-F5344CB8AC3E}">
        <p14:creationId xmlns:p14="http://schemas.microsoft.com/office/powerpoint/2010/main" val="300315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8355E-50F4-6959-C0E3-3F2BC5CEA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C55C9-2657-1A8E-041B-270865836091}"/>
              </a:ext>
            </a:extLst>
          </p:cNvPr>
          <p:cNvSpPr>
            <a:spLocks noGrp="1"/>
          </p:cNvSpPr>
          <p:nvPr>
            <p:ph type="title"/>
          </p:nvPr>
        </p:nvSpPr>
        <p:spPr>
          <a:xfrm>
            <a:off x="1885156" y="526654"/>
            <a:ext cx="8421688" cy="1325563"/>
          </a:xfrm>
        </p:spPr>
        <p:txBody>
          <a:bodyPr>
            <a:normAutofit/>
          </a:bodyPr>
          <a:lstStyle/>
          <a:p>
            <a:r>
              <a:rPr lang="en-US" sz="4400" dirty="0"/>
              <a:t>3.3 </a:t>
            </a:r>
            <a:r>
              <a:rPr lang="en-US" altLang="zh-CN" sz="4400" dirty="0"/>
              <a:t>patient app</a:t>
            </a:r>
            <a:endParaRPr lang="en-GB" sz="4400" dirty="0"/>
          </a:p>
        </p:txBody>
      </p:sp>
      <p:sp>
        <p:nvSpPr>
          <p:cNvPr id="11" name="Slide Number Placeholder 10">
            <a:extLst>
              <a:ext uri="{FF2B5EF4-FFF2-40B4-BE49-F238E27FC236}">
                <a16:creationId xmlns:a16="http://schemas.microsoft.com/office/drawing/2014/main" id="{004DDE0B-92B8-21CD-A19B-E91FA68F2B08}"/>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4" name="Picture 3">
            <a:extLst>
              <a:ext uri="{FF2B5EF4-FFF2-40B4-BE49-F238E27FC236}">
                <a16:creationId xmlns:a16="http://schemas.microsoft.com/office/drawing/2014/main" id="{E58CA002-04BD-881F-66BF-1D11AC867F54}"/>
              </a:ext>
            </a:extLst>
          </p:cNvPr>
          <p:cNvPicPr>
            <a:picLocks noChangeAspect="1"/>
          </p:cNvPicPr>
          <p:nvPr/>
        </p:nvPicPr>
        <p:blipFill>
          <a:blip r:embed="rId3"/>
          <a:stretch>
            <a:fillRect/>
          </a:stretch>
        </p:blipFill>
        <p:spPr>
          <a:xfrm>
            <a:off x="2823029" y="1571024"/>
            <a:ext cx="2635327" cy="5228919"/>
          </a:xfrm>
          <a:prstGeom prst="rect">
            <a:avLst/>
          </a:prstGeom>
        </p:spPr>
      </p:pic>
      <p:pic>
        <p:nvPicPr>
          <p:cNvPr id="7" name="Picture 6">
            <a:extLst>
              <a:ext uri="{FF2B5EF4-FFF2-40B4-BE49-F238E27FC236}">
                <a16:creationId xmlns:a16="http://schemas.microsoft.com/office/drawing/2014/main" id="{149022B3-423A-55DA-2FB9-A4EFE983CEB8}"/>
              </a:ext>
            </a:extLst>
          </p:cNvPr>
          <p:cNvPicPr>
            <a:picLocks noChangeAspect="1"/>
          </p:cNvPicPr>
          <p:nvPr/>
        </p:nvPicPr>
        <p:blipFill>
          <a:blip r:embed="rId4"/>
          <a:stretch>
            <a:fillRect/>
          </a:stretch>
        </p:blipFill>
        <p:spPr>
          <a:xfrm>
            <a:off x="6190571" y="2587345"/>
            <a:ext cx="4397602" cy="2217789"/>
          </a:xfrm>
          <a:prstGeom prst="rect">
            <a:avLst/>
          </a:prstGeom>
        </p:spPr>
      </p:pic>
      <p:sp>
        <p:nvSpPr>
          <p:cNvPr id="3" name="TextBox 2">
            <a:extLst>
              <a:ext uri="{FF2B5EF4-FFF2-40B4-BE49-F238E27FC236}">
                <a16:creationId xmlns:a16="http://schemas.microsoft.com/office/drawing/2014/main" id="{064D814F-C14E-D328-C1C2-A71CAD87E062}"/>
              </a:ext>
            </a:extLst>
          </p:cNvPr>
          <p:cNvSpPr txBox="1"/>
          <p:nvPr/>
        </p:nvSpPr>
        <p:spPr>
          <a:xfrm>
            <a:off x="5892436" y="1787345"/>
            <a:ext cx="1782026" cy="369332"/>
          </a:xfrm>
          <a:prstGeom prst="rect">
            <a:avLst/>
          </a:prstGeom>
          <a:noFill/>
        </p:spPr>
        <p:txBody>
          <a:bodyPr wrap="none" rtlCol="0">
            <a:spAutoFit/>
          </a:bodyPr>
          <a:lstStyle/>
          <a:p>
            <a:r>
              <a:rPr lang="en-GB" dirty="0"/>
              <a:t>Message button</a:t>
            </a:r>
          </a:p>
        </p:txBody>
      </p:sp>
      <p:sp>
        <p:nvSpPr>
          <p:cNvPr id="5" name="Arrow: Right 4">
            <a:extLst>
              <a:ext uri="{FF2B5EF4-FFF2-40B4-BE49-F238E27FC236}">
                <a16:creationId xmlns:a16="http://schemas.microsoft.com/office/drawing/2014/main" id="{10B529D8-C235-3DFF-CBED-DD4369F40AFD}"/>
              </a:ext>
            </a:extLst>
          </p:cNvPr>
          <p:cNvSpPr/>
          <p:nvPr/>
        </p:nvSpPr>
        <p:spPr>
          <a:xfrm rot="10800000">
            <a:off x="5313578" y="1943881"/>
            <a:ext cx="578858" cy="56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0231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01449-F7F3-BE7C-DAC6-E63DB95FA0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F36D5B-3EAC-DF46-DB64-CCF9DCA2B199}"/>
              </a:ext>
            </a:extLst>
          </p:cNvPr>
          <p:cNvSpPr>
            <a:spLocks noGrp="1"/>
          </p:cNvSpPr>
          <p:nvPr>
            <p:ph type="title"/>
          </p:nvPr>
        </p:nvSpPr>
        <p:spPr>
          <a:xfrm>
            <a:off x="1885156" y="526654"/>
            <a:ext cx="8421688" cy="1325563"/>
          </a:xfrm>
        </p:spPr>
        <p:txBody>
          <a:bodyPr>
            <a:normAutofit/>
          </a:bodyPr>
          <a:lstStyle/>
          <a:p>
            <a:r>
              <a:rPr lang="en-US" sz="4400" dirty="0"/>
              <a:t>3.4 </a:t>
            </a:r>
            <a:r>
              <a:rPr lang="en-US" altLang="zh-CN" sz="4400" dirty="0"/>
              <a:t>Doctor app</a:t>
            </a:r>
            <a:endParaRPr lang="en-GB" sz="4400" dirty="0"/>
          </a:p>
        </p:txBody>
      </p:sp>
      <p:sp>
        <p:nvSpPr>
          <p:cNvPr id="11" name="Slide Number Placeholder 10">
            <a:extLst>
              <a:ext uri="{FF2B5EF4-FFF2-40B4-BE49-F238E27FC236}">
                <a16:creationId xmlns:a16="http://schemas.microsoft.com/office/drawing/2014/main" id="{805E92FC-F675-02B3-C354-20CCA992E0B8}"/>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4" name="Picture 3">
            <a:extLst>
              <a:ext uri="{FF2B5EF4-FFF2-40B4-BE49-F238E27FC236}">
                <a16:creationId xmlns:a16="http://schemas.microsoft.com/office/drawing/2014/main" id="{4A09D998-8B9A-8E48-396B-0B8AE109D79A}"/>
              </a:ext>
            </a:extLst>
          </p:cNvPr>
          <p:cNvPicPr>
            <a:picLocks noChangeAspect="1"/>
          </p:cNvPicPr>
          <p:nvPr/>
        </p:nvPicPr>
        <p:blipFill>
          <a:blip r:embed="rId3"/>
          <a:stretch>
            <a:fillRect/>
          </a:stretch>
        </p:blipFill>
        <p:spPr>
          <a:xfrm>
            <a:off x="2764972" y="1529857"/>
            <a:ext cx="6148526" cy="5148854"/>
          </a:xfrm>
          <a:prstGeom prst="rect">
            <a:avLst/>
          </a:prstGeom>
        </p:spPr>
      </p:pic>
    </p:spTree>
    <p:extLst>
      <p:ext uri="{BB962C8B-B14F-4D97-AF65-F5344CB8AC3E}">
        <p14:creationId xmlns:p14="http://schemas.microsoft.com/office/powerpoint/2010/main" val="3825272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72823-964C-C77F-7DD1-62037E1FD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4F61D-5387-0286-4454-1A66495A6721}"/>
              </a:ext>
            </a:extLst>
          </p:cNvPr>
          <p:cNvSpPr>
            <a:spLocks noGrp="1"/>
          </p:cNvSpPr>
          <p:nvPr>
            <p:ph type="title"/>
          </p:nvPr>
        </p:nvSpPr>
        <p:spPr>
          <a:xfrm>
            <a:off x="1885156" y="526654"/>
            <a:ext cx="8421688" cy="1325563"/>
          </a:xfrm>
        </p:spPr>
        <p:txBody>
          <a:bodyPr>
            <a:normAutofit/>
          </a:bodyPr>
          <a:lstStyle/>
          <a:p>
            <a:r>
              <a:rPr lang="en-US" sz="4400" dirty="0"/>
              <a:t>3.4 </a:t>
            </a:r>
            <a:r>
              <a:rPr lang="en-US" altLang="zh-CN" sz="4400" dirty="0"/>
              <a:t>Doctor app</a:t>
            </a:r>
            <a:endParaRPr lang="en-GB" sz="4400" dirty="0"/>
          </a:p>
        </p:txBody>
      </p:sp>
      <p:sp>
        <p:nvSpPr>
          <p:cNvPr id="11" name="Slide Number Placeholder 10">
            <a:extLst>
              <a:ext uri="{FF2B5EF4-FFF2-40B4-BE49-F238E27FC236}">
                <a16:creationId xmlns:a16="http://schemas.microsoft.com/office/drawing/2014/main" id="{4D64C767-B00E-5EFE-AD22-9E70963F1273}"/>
              </a:ext>
            </a:extLst>
          </p:cNvPr>
          <p:cNvSpPr>
            <a:spLocks noGrp="1"/>
          </p:cNvSpPr>
          <p:nvPr>
            <p:ph type="sldNum" sz="quarter" idx="12"/>
          </p:nvPr>
        </p:nvSpPr>
        <p:spPr/>
        <p:txBody>
          <a:bodyPr/>
          <a:lstStyle/>
          <a:p>
            <a:fld id="{A49DFD55-3C28-40EF-9E31-A92D2E4017FF}" type="slidenum">
              <a:rPr lang="en-US" smtClean="0"/>
              <a:pPr/>
              <a:t>16</a:t>
            </a:fld>
            <a:endParaRPr lang="en-US" dirty="0"/>
          </a:p>
        </p:txBody>
      </p:sp>
      <p:pic>
        <p:nvPicPr>
          <p:cNvPr id="5" name="Picture 4">
            <a:extLst>
              <a:ext uri="{FF2B5EF4-FFF2-40B4-BE49-F238E27FC236}">
                <a16:creationId xmlns:a16="http://schemas.microsoft.com/office/drawing/2014/main" id="{D19313EF-263B-7DD1-22E6-8490A2565667}"/>
              </a:ext>
            </a:extLst>
          </p:cNvPr>
          <p:cNvPicPr>
            <a:picLocks noChangeAspect="1"/>
          </p:cNvPicPr>
          <p:nvPr/>
        </p:nvPicPr>
        <p:blipFill>
          <a:blip r:embed="rId3"/>
          <a:stretch>
            <a:fillRect/>
          </a:stretch>
        </p:blipFill>
        <p:spPr>
          <a:xfrm>
            <a:off x="0" y="2409370"/>
            <a:ext cx="3062195" cy="2776991"/>
          </a:xfrm>
          <a:prstGeom prst="rect">
            <a:avLst/>
          </a:prstGeom>
        </p:spPr>
      </p:pic>
      <p:pic>
        <p:nvPicPr>
          <p:cNvPr id="7" name="Picture 6">
            <a:extLst>
              <a:ext uri="{FF2B5EF4-FFF2-40B4-BE49-F238E27FC236}">
                <a16:creationId xmlns:a16="http://schemas.microsoft.com/office/drawing/2014/main" id="{2971E517-AEE1-7F95-94C8-74885C73806F}"/>
              </a:ext>
            </a:extLst>
          </p:cNvPr>
          <p:cNvPicPr>
            <a:picLocks noChangeAspect="1"/>
          </p:cNvPicPr>
          <p:nvPr/>
        </p:nvPicPr>
        <p:blipFill>
          <a:blip r:embed="rId4"/>
          <a:stretch>
            <a:fillRect/>
          </a:stretch>
        </p:blipFill>
        <p:spPr>
          <a:xfrm>
            <a:off x="2988772" y="2409370"/>
            <a:ext cx="2987711" cy="2776991"/>
          </a:xfrm>
          <a:prstGeom prst="rect">
            <a:avLst/>
          </a:prstGeom>
        </p:spPr>
      </p:pic>
      <p:pic>
        <p:nvPicPr>
          <p:cNvPr id="9" name="Picture 8">
            <a:extLst>
              <a:ext uri="{FF2B5EF4-FFF2-40B4-BE49-F238E27FC236}">
                <a16:creationId xmlns:a16="http://schemas.microsoft.com/office/drawing/2014/main" id="{90D0238E-70DF-11E3-8918-124388D73D97}"/>
              </a:ext>
            </a:extLst>
          </p:cNvPr>
          <p:cNvPicPr>
            <a:picLocks noChangeAspect="1"/>
          </p:cNvPicPr>
          <p:nvPr/>
        </p:nvPicPr>
        <p:blipFill>
          <a:blip r:embed="rId5"/>
          <a:stretch>
            <a:fillRect/>
          </a:stretch>
        </p:blipFill>
        <p:spPr>
          <a:xfrm>
            <a:off x="5976483" y="2409370"/>
            <a:ext cx="2743200" cy="2791326"/>
          </a:xfrm>
          <a:prstGeom prst="rect">
            <a:avLst/>
          </a:prstGeom>
        </p:spPr>
      </p:pic>
      <p:pic>
        <p:nvPicPr>
          <p:cNvPr id="12" name="Picture 11">
            <a:extLst>
              <a:ext uri="{FF2B5EF4-FFF2-40B4-BE49-F238E27FC236}">
                <a16:creationId xmlns:a16="http://schemas.microsoft.com/office/drawing/2014/main" id="{57F165E8-3535-93E1-723A-0EF55882D6AC}"/>
              </a:ext>
            </a:extLst>
          </p:cNvPr>
          <p:cNvPicPr>
            <a:picLocks noChangeAspect="1"/>
          </p:cNvPicPr>
          <p:nvPr/>
        </p:nvPicPr>
        <p:blipFill>
          <a:blip r:embed="rId6"/>
          <a:stretch>
            <a:fillRect/>
          </a:stretch>
        </p:blipFill>
        <p:spPr>
          <a:xfrm>
            <a:off x="8775907" y="839788"/>
            <a:ext cx="3303380" cy="5516562"/>
          </a:xfrm>
          <a:prstGeom prst="rect">
            <a:avLst/>
          </a:prstGeom>
        </p:spPr>
      </p:pic>
      <p:sp>
        <p:nvSpPr>
          <p:cNvPr id="4" name="TextBox 3">
            <a:extLst>
              <a:ext uri="{FF2B5EF4-FFF2-40B4-BE49-F238E27FC236}">
                <a16:creationId xmlns:a16="http://schemas.microsoft.com/office/drawing/2014/main" id="{F8B685F8-2BA6-83FD-1A36-D17CFEA1D476}"/>
              </a:ext>
            </a:extLst>
          </p:cNvPr>
          <p:cNvSpPr txBox="1"/>
          <p:nvPr/>
        </p:nvSpPr>
        <p:spPr>
          <a:xfrm>
            <a:off x="0" y="5272757"/>
            <a:ext cx="3256208" cy="369332"/>
          </a:xfrm>
          <a:prstGeom prst="rect">
            <a:avLst/>
          </a:prstGeom>
          <a:noFill/>
        </p:spPr>
        <p:txBody>
          <a:bodyPr wrap="square">
            <a:spAutoFit/>
          </a:bodyPr>
          <a:lstStyle/>
          <a:p>
            <a:r>
              <a:rPr lang="en-GB" sz="1800" dirty="0">
                <a:effectLst/>
                <a:latin typeface="Calibri" panose="020F0502020204030204" pitchFamily="34" charset="0"/>
                <a:ea typeface="DengXian" panose="02010600030101010101" pitchFamily="2" charset="-122"/>
                <a:cs typeface="Times New Roman" panose="02020603050405020304" pitchFamily="18" charset="0"/>
              </a:rPr>
              <a:t>Heart Rate and SpO2 Over Time </a:t>
            </a:r>
            <a:endParaRPr lang="en-GB" dirty="0"/>
          </a:p>
        </p:txBody>
      </p:sp>
      <p:sp>
        <p:nvSpPr>
          <p:cNvPr id="8" name="TextBox 7">
            <a:extLst>
              <a:ext uri="{FF2B5EF4-FFF2-40B4-BE49-F238E27FC236}">
                <a16:creationId xmlns:a16="http://schemas.microsoft.com/office/drawing/2014/main" id="{94D7B665-7506-0A55-7416-066586592851}"/>
              </a:ext>
            </a:extLst>
          </p:cNvPr>
          <p:cNvSpPr txBox="1"/>
          <p:nvPr/>
        </p:nvSpPr>
        <p:spPr>
          <a:xfrm>
            <a:off x="3537813" y="5272757"/>
            <a:ext cx="2162041" cy="369332"/>
          </a:xfrm>
          <a:prstGeom prst="rect">
            <a:avLst/>
          </a:prstGeom>
          <a:noFill/>
        </p:spPr>
        <p:txBody>
          <a:bodyPr wrap="square">
            <a:spAutoFit/>
          </a:bodyPr>
          <a:lstStyle/>
          <a:p>
            <a:r>
              <a:rPr lang="en-GB" sz="1800" dirty="0">
                <a:effectLst/>
                <a:latin typeface="Calibri" panose="020F0502020204030204" pitchFamily="34" charset="0"/>
                <a:ea typeface="DengXian" panose="02010600030101010101" pitchFamily="2" charset="-122"/>
                <a:cs typeface="Times New Roman" panose="02020603050405020304" pitchFamily="18" charset="0"/>
              </a:rPr>
              <a:t>Activity Over Time </a:t>
            </a:r>
            <a:endParaRPr lang="en-GB" dirty="0"/>
          </a:p>
        </p:txBody>
      </p:sp>
      <p:sp>
        <p:nvSpPr>
          <p:cNvPr id="13" name="TextBox 12">
            <a:extLst>
              <a:ext uri="{FF2B5EF4-FFF2-40B4-BE49-F238E27FC236}">
                <a16:creationId xmlns:a16="http://schemas.microsoft.com/office/drawing/2014/main" id="{40981CA0-A00E-B7F9-41DD-C60F9F1B2651}"/>
              </a:ext>
            </a:extLst>
          </p:cNvPr>
          <p:cNvSpPr txBox="1"/>
          <p:nvPr/>
        </p:nvSpPr>
        <p:spPr>
          <a:xfrm>
            <a:off x="6186509" y="5272757"/>
            <a:ext cx="2561286" cy="369332"/>
          </a:xfrm>
          <a:prstGeom prst="rect">
            <a:avLst/>
          </a:prstGeom>
          <a:noFill/>
        </p:spPr>
        <p:txBody>
          <a:bodyPr wrap="square">
            <a:spAutoFit/>
          </a:bodyPr>
          <a:lstStyle/>
          <a:p>
            <a:r>
              <a:rPr lang="en-GB" sz="1800" dirty="0">
                <a:effectLst/>
                <a:latin typeface="Calibri" panose="020F0502020204030204" pitchFamily="34" charset="0"/>
                <a:ea typeface="DengXian" panose="02010600030101010101" pitchFamily="2" charset="-122"/>
                <a:cs typeface="Times New Roman" panose="02020603050405020304" pitchFamily="18" charset="0"/>
              </a:rPr>
              <a:t>Duration of Each Activity</a:t>
            </a:r>
            <a:endParaRPr lang="en-GB" dirty="0"/>
          </a:p>
        </p:txBody>
      </p:sp>
      <p:sp>
        <p:nvSpPr>
          <p:cNvPr id="15" name="TextBox 14">
            <a:extLst>
              <a:ext uri="{FF2B5EF4-FFF2-40B4-BE49-F238E27FC236}">
                <a16:creationId xmlns:a16="http://schemas.microsoft.com/office/drawing/2014/main" id="{2B7E7D8C-D328-5F20-BB7C-7D43CA3BBE08}"/>
              </a:ext>
            </a:extLst>
          </p:cNvPr>
          <p:cNvSpPr txBox="1"/>
          <p:nvPr/>
        </p:nvSpPr>
        <p:spPr>
          <a:xfrm>
            <a:off x="9284852" y="6354247"/>
            <a:ext cx="1621128" cy="369332"/>
          </a:xfrm>
          <a:prstGeom prst="rect">
            <a:avLst/>
          </a:prstGeom>
          <a:noFill/>
        </p:spPr>
        <p:txBody>
          <a:bodyPr wrap="square">
            <a:spAutoFit/>
          </a:bodyPr>
          <a:lstStyle/>
          <a:p>
            <a:r>
              <a:rPr lang="en-GB" sz="1800" dirty="0">
                <a:effectLst/>
                <a:latin typeface="Calibri" panose="020F0502020204030204" pitchFamily="34" charset="0"/>
                <a:ea typeface="DengXian" panose="02010600030101010101" pitchFamily="2" charset="-122"/>
                <a:cs typeface="Times New Roman" panose="02020603050405020304" pitchFamily="18" charset="0"/>
              </a:rPr>
              <a:t>Combined data</a:t>
            </a:r>
            <a:endParaRPr lang="en-GB" dirty="0"/>
          </a:p>
        </p:txBody>
      </p:sp>
    </p:spTree>
    <p:extLst>
      <p:ext uri="{BB962C8B-B14F-4D97-AF65-F5344CB8AC3E}">
        <p14:creationId xmlns:p14="http://schemas.microsoft.com/office/powerpoint/2010/main" val="3052930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23A12-5E5D-B56F-0C5A-FB63EEDF8E27}"/>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F0A64EAE-AA47-9E1E-8E9B-149D9431E880}"/>
              </a:ext>
            </a:extLst>
          </p:cNvPr>
          <p:cNvSpPr>
            <a:spLocks noGrp="1"/>
          </p:cNvSpPr>
          <p:nvPr>
            <p:ph type="dt" sz="half" idx="10"/>
          </p:nvPr>
        </p:nvSpPr>
        <p:spPr/>
        <p:txBody>
          <a:bodyPr/>
          <a:lstStyle/>
          <a:p>
            <a:r>
              <a:rPr lang="en-US" dirty="0"/>
              <a:t>2024</a:t>
            </a:r>
          </a:p>
        </p:txBody>
      </p:sp>
      <p:sp>
        <p:nvSpPr>
          <p:cNvPr id="11" name="Slide Number Placeholder 10">
            <a:extLst>
              <a:ext uri="{FF2B5EF4-FFF2-40B4-BE49-F238E27FC236}">
                <a16:creationId xmlns:a16="http://schemas.microsoft.com/office/drawing/2014/main" id="{853B22C7-D6FA-8E02-E97A-51233FB11A27}"/>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
        <p:nvSpPr>
          <p:cNvPr id="12" name="Title 1">
            <a:extLst>
              <a:ext uri="{FF2B5EF4-FFF2-40B4-BE49-F238E27FC236}">
                <a16:creationId xmlns:a16="http://schemas.microsoft.com/office/drawing/2014/main" id="{989B90AC-1539-CC1B-A21D-47CCE9135177}"/>
              </a:ext>
            </a:extLst>
          </p:cNvPr>
          <p:cNvSpPr txBox="1">
            <a:spLocks/>
          </p:cNvSpPr>
          <p:nvPr/>
        </p:nvSpPr>
        <p:spPr>
          <a:xfrm>
            <a:off x="2209799" y="263280"/>
            <a:ext cx="6741017" cy="1204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GB" sz="4800" dirty="0"/>
              <a:t>4. Implementation</a:t>
            </a:r>
          </a:p>
        </p:txBody>
      </p:sp>
      <p:sp>
        <p:nvSpPr>
          <p:cNvPr id="13" name="Text Placeholder 2">
            <a:extLst>
              <a:ext uri="{FF2B5EF4-FFF2-40B4-BE49-F238E27FC236}">
                <a16:creationId xmlns:a16="http://schemas.microsoft.com/office/drawing/2014/main" id="{DF91D1D1-8B89-86A9-AA34-EDEFDCF8A67C}"/>
              </a:ext>
            </a:extLst>
          </p:cNvPr>
          <p:cNvSpPr>
            <a:spLocks noGrp="1"/>
          </p:cNvSpPr>
          <p:nvPr>
            <p:ph type="body" idx="1"/>
          </p:nvPr>
        </p:nvSpPr>
        <p:spPr>
          <a:xfrm>
            <a:off x="2357907" y="1526146"/>
            <a:ext cx="7768225" cy="2820473"/>
          </a:xfrm>
        </p:spPr>
        <p:txBody>
          <a:bodyPr>
            <a:normAutofit/>
          </a:bodyPr>
          <a:lstStyle/>
          <a:p>
            <a:pPr marL="514350" indent="-514350">
              <a:buAutoNum type="arabicPeriod"/>
            </a:pPr>
            <a:r>
              <a:rPr lang="en-GB" sz="2800" dirty="0"/>
              <a:t>Sensor implementation </a:t>
            </a:r>
          </a:p>
          <a:p>
            <a:pPr marL="514350" indent="-514350">
              <a:buAutoNum type="arabicPeriod"/>
            </a:pPr>
            <a:r>
              <a:rPr lang="en-GB" sz="2800" dirty="0"/>
              <a:t>Machine learning model </a:t>
            </a:r>
          </a:p>
          <a:p>
            <a:pPr marL="514350" indent="-514350">
              <a:buAutoNum type="arabicPeriod"/>
            </a:pPr>
            <a:r>
              <a:rPr lang="en-GB" sz="2800" dirty="0"/>
              <a:t>Online database setup </a:t>
            </a:r>
          </a:p>
        </p:txBody>
      </p:sp>
    </p:spTree>
    <p:extLst>
      <p:ext uri="{BB962C8B-B14F-4D97-AF65-F5344CB8AC3E}">
        <p14:creationId xmlns:p14="http://schemas.microsoft.com/office/powerpoint/2010/main" val="4194832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1D91E-1A5B-A46E-81CC-501C4085AFB6}"/>
              </a:ext>
            </a:extLst>
          </p:cNvPr>
          <p:cNvSpPr>
            <a:spLocks noGrp="1"/>
          </p:cNvSpPr>
          <p:nvPr>
            <p:ph type="title"/>
          </p:nvPr>
        </p:nvSpPr>
        <p:spPr>
          <a:xfrm>
            <a:off x="1885156" y="419044"/>
            <a:ext cx="8421688" cy="1325563"/>
          </a:xfrm>
        </p:spPr>
        <p:txBody>
          <a:bodyPr>
            <a:normAutofit/>
          </a:bodyPr>
          <a:lstStyle/>
          <a:p>
            <a:r>
              <a:rPr lang="en-GB" sz="4000" dirty="0"/>
              <a:t>4.1 Sensor implementation</a:t>
            </a:r>
          </a:p>
        </p:txBody>
      </p:sp>
      <p:sp>
        <p:nvSpPr>
          <p:cNvPr id="11" name="Slide Number Placeholder 10">
            <a:extLst>
              <a:ext uri="{FF2B5EF4-FFF2-40B4-BE49-F238E27FC236}">
                <a16:creationId xmlns:a16="http://schemas.microsoft.com/office/drawing/2014/main" id="{110F9EB3-9952-5F96-BEEE-9F01215B732F}"/>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13" name="Text Placeholder 2">
            <a:extLst>
              <a:ext uri="{FF2B5EF4-FFF2-40B4-BE49-F238E27FC236}">
                <a16:creationId xmlns:a16="http://schemas.microsoft.com/office/drawing/2014/main" id="{8B55FBB9-491B-E493-E367-07E177EA523B}"/>
              </a:ext>
            </a:extLst>
          </p:cNvPr>
          <p:cNvSpPr txBox="1">
            <a:spLocks/>
          </p:cNvSpPr>
          <p:nvPr/>
        </p:nvSpPr>
        <p:spPr>
          <a:xfrm>
            <a:off x="1434165" y="3511338"/>
            <a:ext cx="9861885" cy="283171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Font typeface="+mj-lt"/>
              <a:buAutoNum type="arabicPeriod"/>
            </a:pPr>
            <a:r>
              <a:rPr lang="en-US" sz="2400" dirty="0">
                <a:solidFill>
                  <a:srgbClr val="374151"/>
                </a:solidFill>
                <a:latin typeface="Söhne"/>
              </a:rPr>
              <a:t> SpO2 Sensor Implementation:</a:t>
            </a:r>
          </a:p>
          <a:p>
            <a:pPr>
              <a:buFont typeface="Arial" panose="020B0604020202020204" pitchFamily="34" charset="0"/>
              <a:buChar char="•"/>
            </a:pPr>
            <a:r>
              <a:rPr lang="en-US" sz="2400" dirty="0">
                <a:solidFill>
                  <a:srgbClr val="374151"/>
                </a:solidFill>
                <a:latin typeface="Söhne"/>
              </a:rPr>
              <a:t> Use Arduino control board to control the sensor</a:t>
            </a:r>
          </a:p>
          <a:p>
            <a:pPr>
              <a:buFont typeface="Arial" panose="020B0604020202020204" pitchFamily="34" charset="0"/>
              <a:buChar char="•"/>
            </a:pPr>
            <a:r>
              <a:rPr lang="en-US" sz="2400" dirty="0">
                <a:solidFill>
                  <a:srgbClr val="374151"/>
                </a:solidFill>
                <a:latin typeface="Söhne"/>
              </a:rPr>
              <a:t> Wire the sensor and take readings from the serial port</a:t>
            </a:r>
          </a:p>
          <a:p>
            <a:pPr>
              <a:buFont typeface="Arial" panose="020B0604020202020204" pitchFamily="34" charset="0"/>
              <a:buChar char="•"/>
            </a:pPr>
            <a:r>
              <a:rPr lang="en-US" sz="2400" dirty="0">
                <a:solidFill>
                  <a:srgbClr val="374151"/>
                </a:solidFill>
                <a:latin typeface="Söhne"/>
              </a:rPr>
              <a:t> Communicate with the phone using HC-06 Bluetooth module</a:t>
            </a:r>
          </a:p>
          <a:p>
            <a:pPr>
              <a:buFont typeface="Arial" panose="020B0604020202020204" pitchFamily="34" charset="0"/>
              <a:buChar char="•"/>
            </a:pPr>
            <a:r>
              <a:rPr lang="en-US" sz="2400" dirty="0">
                <a:solidFill>
                  <a:srgbClr val="374151"/>
                </a:solidFill>
                <a:latin typeface="Söhne"/>
              </a:rPr>
              <a:t> Send and receive data with general Bluetooth apps</a:t>
            </a:r>
          </a:p>
        </p:txBody>
      </p:sp>
      <p:pic>
        <p:nvPicPr>
          <p:cNvPr id="16" name="Picture 15">
            <a:extLst>
              <a:ext uri="{FF2B5EF4-FFF2-40B4-BE49-F238E27FC236}">
                <a16:creationId xmlns:a16="http://schemas.microsoft.com/office/drawing/2014/main" id="{CDBB1647-C06D-C092-DAC7-8DA653BED447}"/>
              </a:ext>
            </a:extLst>
          </p:cNvPr>
          <p:cNvPicPr>
            <a:picLocks noChangeAspect="1"/>
          </p:cNvPicPr>
          <p:nvPr/>
        </p:nvPicPr>
        <p:blipFill>
          <a:blip r:embed="rId3"/>
          <a:stretch>
            <a:fillRect/>
          </a:stretch>
        </p:blipFill>
        <p:spPr>
          <a:xfrm>
            <a:off x="1390423" y="1742892"/>
            <a:ext cx="3138034" cy="1686108"/>
          </a:xfrm>
          <a:prstGeom prst="rect">
            <a:avLst/>
          </a:prstGeom>
        </p:spPr>
      </p:pic>
      <p:pic>
        <p:nvPicPr>
          <p:cNvPr id="17" name="Picture 16">
            <a:extLst>
              <a:ext uri="{FF2B5EF4-FFF2-40B4-BE49-F238E27FC236}">
                <a16:creationId xmlns:a16="http://schemas.microsoft.com/office/drawing/2014/main" id="{B99CB961-C5F9-124D-9926-209A25DD1CEB}"/>
              </a:ext>
            </a:extLst>
          </p:cNvPr>
          <p:cNvPicPr>
            <a:picLocks noChangeAspect="1"/>
          </p:cNvPicPr>
          <p:nvPr/>
        </p:nvPicPr>
        <p:blipFill>
          <a:blip r:embed="rId4"/>
          <a:stretch>
            <a:fillRect/>
          </a:stretch>
        </p:blipFill>
        <p:spPr>
          <a:xfrm>
            <a:off x="7202009" y="1543014"/>
            <a:ext cx="2406963" cy="2304667"/>
          </a:xfrm>
          <a:prstGeom prst="rect">
            <a:avLst/>
          </a:prstGeom>
        </p:spPr>
      </p:pic>
    </p:spTree>
    <p:extLst>
      <p:ext uri="{BB962C8B-B14F-4D97-AF65-F5344CB8AC3E}">
        <p14:creationId xmlns:p14="http://schemas.microsoft.com/office/powerpoint/2010/main" val="1192329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C67F2-8521-2E44-8D69-E6394E196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AD31A6-06EF-052B-521B-9C6A85F09E90}"/>
              </a:ext>
            </a:extLst>
          </p:cNvPr>
          <p:cNvSpPr>
            <a:spLocks noGrp="1"/>
          </p:cNvSpPr>
          <p:nvPr>
            <p:ph type="title"/>
          </p:nvPr>
        </p:nvSpPr>
        <p:spPr>
          <a:xfrm>
            <a:off x="1885156" y="419044"/>
            <a:ext cx="8421688" cy="1325563"/>
          </a:xfrm>
        </p:spPr>
        <p:txBody>
          <a:bodyPr>
            <a:normAutofit/>
          </a:bodyPr>
          <a:lstStyle/>
          <a:p>
            <a:r>
              <a:rPr lang="en-GB" sz="4000" dirty="0"/>
              <a:t>4.1 Sensor implementation</a:t>
            </a:r>
          </a:p>
        </p:txBody>
      </p:sp>
      <p:sp>
        <p:nvSpPr>
          <p:cNvPr id="3" name="Slide Number Placeholder 10">
            <a:extLst>
              <a:ext uri="{FF2B5EF4-FFF2-40B4-BE49-F238E27FC236}">
                <a16:creationId xmlns:a16="http://schemas.microsoft.com/office/drawing/2014/main" id="{8836A97D-79D3-AAD8-5B9A-6B7A6D6CBDA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pic>
        <p:nvPicPr>
          <p:cNvPr id="5" name="Picture 4">
            <a:extLst>
              <a:ext uri="{FF2B5EF4-FFF2-40B4-BE49-F238E27FC236}">
                <a16:creationId xmlns:a16="http://schemas.microsoft.com/office/drawing/2014/main" id="{22DB0045-0B1C-55B8-12E6-94865917D519}"/>
              </a:ext>
            </a:extLst>
          </p:cNvPr>
          <p:cNvPicPr>
            <a:picLocks noChangeAspect="1"/>
          </p:cNvPicPr>
          <p:nvPr/>
        </p:nvPicPr>
        <p:blipFill>
          <a:blip r:embed="rId3"/>
          <a:stretch>
            <a:fillRect/>
          </a:stretch>
        </p:blipFill>
        <p:spPr>
          <a:xfrm>
            <a:off x="1102439" y="1744607"/>
            <a:ext cx="4949491" cy="3519041"/>
          </a:xfrm>
          <a:prstGeom prst="rect">
            <a:avLst/>
          </a:prstGeom>
        </p:spPr>
      </p:pic>
      <p:pic>
        <p:nvPicPr>
          <p:cNvPr id="7" name="Picture 6">
            <a:extLst>
              <a:ext uri="{FF2B5EF4-FFF2-40B4-BE49-F238E27FC236}">
                <a16:creationId xmlns:a16="http://schemas.microsoft.com/office/drawing/2014/main" id="{C7675EA0-A52E-87C7-FEAA-70BB9AA42395}"/>
              </a:ext>
            </a:extLst>
          </p:cNvPr>
          <p:cNvPicPr>
            <a:picLocks noChangeAspect="1"/>
          </p:cNvPicPr>
          <p:nvPr/>
        </p:nvPicPr>
        <p:blipFill>
          <a:blip r:embed="rId4"/>
          <a:stretch>
            <a:fillRect/>
          </a:stretch>
        </p:blipFill>
        <p:spPr>
          <a:xfrm>
            <a:off x="6437156" y="1812811"/>
            <a:ext cx="4512034" cy="3902299"/>
          </a:xfrm>
          <a:prstGeom prst="rect">
            <a:avLst/>
          </a:prstGeom>
        </p:spPr>
      </p:pic>
      <p:sp>
        <p:nvSpPr>
          <p:cNvPr id="6" name="TextBox 5">
            <a:extLst>
              <a:ext uri="{FF2B5EF4-FFF2-40B4-BE49-F238E27FC236}">
                <a16:creationId xmlns:a16="http://schemas.microsoft.com/office/drawing/2014/main" id="{5EF180E0-B921-E00A-3AAC-6FDE024E3881}"/>
              </a:ext>
            </a:extLst>
          </p:cNvPr>
          <p:cNvSpPr txBox="1"/>
          <p:nvPr/>
        </p:nvSpPr>
        <p:spPr>
          <a:xfrm>
            <a:off x="1954380" y="5530444"/>
            <a:ext cx="2651437" cy="369332"/>
          </a:xfrm>
          <a:prstGeom prst="rect">
            <a:avLst/>
          </a:prstGeom>
          <a:noFill/>
        </p:spPr>
        <p:txBody>
          <a:bodyPr wrap="square">
            <a:spAutoFit/>
          </a:bodyPr>
          <a:lstStyle/>
          <a:p>
            <a:r>
              <a:rPr lang="en-GB" dirty="0"/>
              <a:t>schematic diagram</a:t>
            </a:r>
          </a:p>
        </p:txBody>
      </p:sp>
      <p:sp>
        <p:nvSpPr>
          <p:cNvPr id="9" name="TextBox 8">
            <a:extLst>
              <a:ext uri="{FF2B5EF4-FFF2-40B4-BE49-F238E27FC236}">
                <a16:creationId xmlns:a16="http://schemas.microsoft.com/office/drawing/2014/main" id="{42A77C4F-A22E-92D9-483A-621D0DCC2074}"/>
              </a:ext>
            </a:extLst>
          </p:cNvPr>
          <p:cNvSpPr txBox="1"/>
          <p:nvPr/>
        </p:nvSpPr>
        <p:spPr>
          <a:xfrm>
            <a:off x="6970869" y="5715110"/>
            <a:ext cx="2619240" cy="369332"/>
          </a:xfrm>
          <a:prstGeom prst="rect">
            <a:avLst/>
          </a:prstGeom>
          <a:noFill/>
        </p:spPr>
        <p:txBody>
          <a:bodyPr wrap="square">
            <a:spAutoFit/>
          </a:bodyPr>
          <a:lstStyle/>
          <a:p>
            <a:r>
              <a:rPr lang="en-GB" dirty="0"/>
              <a:t>picture of real products</a:t>
            </a:r>
          </a:p>
        </p:txBody>
      </p:sp>
    </p:spTree>
    <p:extLst>
      <p:ext uri="{BB962C8B-B14F-4D97-AF65-F5344CB8AC3E}">
        <p14:creationId xmlns:p14="http://schemas.microsoft.com/office/powerpoint/2010/main" val="250545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p>
            <a:r>
              <a:rPr lang="en-US" dirty="0"/>
              <a:t>2024</a:t>
            </a:r>
          </a:p>
        </p:txBody>
      </p:sp>
      <p:sp>
        <p:nvSpPr>
          <p:cNvPr id="11" name="Slide Number Placeholder 10"/>
          <p:cNvSpPr>
            <a:spLocks noGrp="1"/>
          </p:cNvSpPr>
          <p:nvPr>
            <p:ph type="sldNum" sz="quarter" idx="12"/>
          </p:nvPr>
        </p:nvSpPr>
        <p:spPr/>
        <p:txBody>
          <a:bodyPr/>
          <a:lstStyle/>
          <a:p>
            <a:fld id="{A49DFD55-3C28-40EF-9E31-A92D2E4017FF}" type="slidenum">
              <a:rPr lang="en-US" smtClean="0"/>
              <a:pPr/>
              <a:t>2</a:t>
            </a:fld>
            <a:endParaRPr lang="en-US" dirty="0"/>
          </a:p>
        </p:txBody>
      </p:sp>
      <p:sp>
        <p:nvSpPr>
          <p:cNvPr id="12" name="Title 1">
            <a:extLst>
              <a:ext uri="{FF2B5EF4-FFF2-40B4-BE49-F238E27FC236}">
                <a16:creationId xmlns:a16="http://schemas.microsoft.com/office/drawing/2014/main" id="{575B8796-4089-0D96-019B-8E12EE4CFB5D}"/>
              </a:ext>
            </a:extLst>
          </p:cNvPr>
          <p:cNvSpPr txBox="1">
            <a:spLocks/>
          </p:cNvSpPr>
          <p:nvPr/>
        </p:nvSpPr>
        <p:spPr>
          <a:xfrm>
            <a:off x="1838593" y="176715"/>
            <a:ext cx="5111750" cy="1204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GB" sz="4800"/>
              <a:t>catalogue</a:t>
            </a:r>
          </a:p>
        </p:txBody>
      </p:sp>
      <p:sp>
        <p:nvSpPr>
          <p:cNvPr id="13" name="Text Placeholder 2">
            <a:extLst>
              <a:ext uri="{FF2B5EF4-FFF2-40B4-BE49-F238E27FC236}">
                <a16:creationId xmlns:a16="http://schemas.microsoft.com/office/drawing/2014/main" id="{3CA4C48A-4BB1-23A0-2B3A-8DDE20D45FA6}"/>
              </a:ext>
            </a:extLst>
          </p:cNvPr>
          <p:cNvSpPr>
            <a:spLocks noGrp="1"/>
          </p:cNvSpPr>
          <p:nvPr>
            <p:ph type="body" idx="1"/>
          </p:nvPr>
        </p:nvSpPr>
        <p:spPr>
          <a:xfrm>
            <a:off x="2282378" y="1381627"/>
            <a:ext cx="6442522" cy="3809429"/>
          </a:xfrm>
        </p:spPr>
        <p:txBody>
          <a:bodyPr>
            <a:normAutofit/>
          </a:bodyPr>
          <a:lstStyle/>
          <a:p>
            <a:pPr marL="514350" indent="-514350">
              <a:buAutoNum type="arabicPeriod"/>
            </a:pPr>
            <a:r>
              <a:rPr lang="en-GB" sz="2800" dirty="0"/>
              <a:t>Project Topic</a:t>
            </a:r>
          </a:p>
          <a:p>
            <a:pPr marL="514350" indent="-514350">
              <a:buFont typeface="Arial" panose="020B0604020202020204" pitchFamily="34" charset="0"/>
              <a:buAutoNum type="arabicPeriod"/>
            </a:pPr>
            <a:r>
              <a:rPr lang="en-GB" sz="2800" dirty="0"/>
              <a:t>Project Background </a:t>
            </a:r>
          </a:p>
          <a:p>
            <a:pPr marL="514350" indent="-514350">
              <a:buFont typeface="Arial" panose="020B0604020202020204" pitchFamily="34" charset="0"/>
              <a:buAutoNum type="arabicPeriod"/>
            </a:pPr>
            <a:r>
              <a:rPr lang="en-GB" sz="2800" dirty="0"/>
              <a:t>System Design</a:t>
            </a:r>
          </a:p>
          <a:p>
            <a:pPr marL="514350" indent="-514350">
              <a:buAutoNum type="arabicPeriod"/>
            </a:pPr>
            <a:r>
              <a:rPr lang="en-GB" sz="2800" dirty="0"/>
              <a:t>Implementation</a:t>
            </a:r>
          </a:p>
          <a:p>
            <a:pPr marL="514350" indent="-514350">
              <a:buAutoNum type="arabicPeriod"/>
            </a:pPr>
            <a:r>
              <a:rPr lang="en-GB" altLang="zh-CN" sz="2800" dirty="0"/>
              <a:t>Conclusion</a:t>
            </a:r>
          </a:p>
          <a:p>
            <a:pPr marL="514350" indent="-514350">
              <a:buAutoNum type="arabicPeriod"/>
            </a:pPr>
            <a:r>
              <a:rPr lang="en-GB" altLang="zh-CN" sz="2800" dirty="0"/>
              <a:t>Demo</a:t>
            </a:r>
          </a:p>
        </p:txBody>
      </p:sp>
    </p:spTree>
    <p:extLst>
      <p:ext uri="{BB962C8B-B14F-4D97-AF65-F5344CB8AC3E}">
        <p14:creationId xmlns:p14="http://schemas.microsoft.com/office/powerpoint/2010/main" val="840564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1D91E-1A5B-A46E-81CC-501C4085AFB6}"/>
              </a:ext>
            </a:extLst>
          </p:cNvPr>
          <p:cNvSpPr>
            <a:spLocks noGrp="1"/>
          </p:cNvSpPr>
          <p:nvPr>
            <p:ph type="title"/>
          </p:nvPr>
        </p:nvSpPr>
        <p:spPr>
          <a:xfrm>
            <a:off x="1885156" y="419044"/>
            <a:ext cx="8421688" cy="1325563"/>
          </a:xfrm>
        </p:spPr>
        <p:txBody>
          <a:bodyPr>
            <a:normAutofit/>
          </a:bodyPr>
          <a:lstStyle/>
          <a:p>
            <a:r>
              <a:rPr lang="en-GB" sz="4000" dirty="0"/>
              <a:t>4.1 Sensor implementation</a:t>
            </a:r>
          </a:p>
        </p:txBody>
      </p:sp>
      <p:sp>
        <p:nvSpPr>
          <p:cNvPr id="3" name="Text Placeholder 2">
            <a:extLst>
              <a:ext uri="{FF2B5EF4-FFF2-40B4-BE49-F238E27FC236}">
                <a16:creationId xmlns:a16="http://schemas.microsoft.com/office/drawing/2014/main" id="{3D53973C-5CF6-4ED2-7958-344AEF033622}"/>
              </a:ext>
            </a:extLst>
          </p:cNvPr>
          <p:cNvSpPr>
            <a:spLocks noGrp="1"/>
          </p:cNvSpPr>
          <p:nvPr>
            <p:ph type="body" idx="1"/>
          </p:nvPr>
        </p:nvSpPr>
        <p:spPr>
          <a:xfrm>
            <a:off x="1207150" y="1183335"/>
            <a:ext cx="7611251" cy="3147233"/>
          </a:xfrm>
        </p:spPr>
        <p:txBody>
          <a:bodyPr/>
          <a:lstStyle/>
          <a:p>
            <a:pPr algn="just">
              <a:buFont typeface="+mj-lt"/>
              <a:buAutoNum type="arabicPeriod" startAt="2"/>
            </a:pPr>
            <a:r>
              <a:rPr lang="en-US" sz="2400" b="0" i="0" dirty="0">
                <a:solidFill>
                  <a:srgbClr val="374151"/>
                </a:solidFill>
                <a:effectLst/>
                <a:latin typeface="Söhne"/>
              </a:rPr>
              <a:t> Thingy-52 Sensor Implementation:</a:t>
            </a:r>
          </a:p>
          <a:p>
            <a:pPr algn="just">
              <a:buFont typeface="Arial" panose="020B0604020202020204" pitchFamily="34" charset="0"/>
              <a:buChar char="•"/>
            </a:pPr>
            <a:r>
              <a:rPr lang="en-US" sz="2400" b="0" i="0" dirty="0">
                <a:solidFill>
                  <a:srgbClr val="374151"/>
                </a:solidFill>
                <a:effectLst/>
                <a:latin typeface="Söhne"/>
              </a:rPr>
              <a:t> The sensor already has Bluetooth built-in</a:t>
            </a:r>
          </a:p>
          <a:p>
            <a:pPr algn="just">
              <a:buFont typeface="Arial" panose="020B0604020202020204" pitchFamily="34" charset="0"/>
              <a:buChar char="•"/>
            </a:pPr>
            <a:r>
              <a:rPr lang="en-US" sz="2400" b="0" i="0" dirty="0">
                <a:solidFill>
                  <a:srgbClr val="374151"/>
                </a:solidFill>
                <a:effectLst/>
                <a:latin typeface="Söhne"/>
              </a:rPr>
              <a:t> Nordic company open sourced an Android app to communicate with the sensor.</a:t>
            </a:r>
          </a:p>
          <a:p>
            <a:pPr algn="just">
              <a:buFont typeface="Arial" panose="020B0604020202020204" pitchFamily="34" charset="0"/>
              <a:buChar char="•"/>
            </a:pPr>
            <a:r>
              <a:rPr lang="en-US" sz="2400" dirty="0">
                <a:solidFill>
                  <a:srgbClr val="374151"/>
                </a:solidFill>
                <a:latin typeface="Söhne"/>
              </a:rPr>
              <a:t> Use two sensors to detect activities more accurately.</a:t>
            </a:r>
          </a:p>
        </p:txBody>
      </p:sp>
      <p:sp>
        <p:nvSpPr>
          <p:cNvPr id="11" name="Slide Number Placeholder 10">
            <a:extLst>
              <a:ext uri="{FF2B5EF4-FFF2-40B4-BE49-F238E27FC236}">
                <a16:creationId xmlns:a16="http://schemas.microsoft.com/office/drawing/2014/main" id="{110F9EB3-9952-5F96-BEEE-9F01215B732F}"/>
              </a:ext>
            </a:extLst>
          </p:cNvPr>
          <p:cNvSpPr>
            <a:spLocks noGrp="1"/>
          </p:cNvSpPr>
          <p:nvPr>
            <p:ph type="sldNum" sz="quarter" idx="12"/>
          </p:nvPr>
        </p:nvSpPr>
        <p:spPr/>
        <p:txBody>
          <a:bodyPr/>
          <a:lstStyle/>
          <a:p>
            <a:fld id="{A49DFD55-3C28-40EF-9E31-A92D2E4017FF}" type="slidenum">
              <a:rPr lang="en-US" smtClean="0"/>
              <a:pPr/>
              <a:t>20</a:t>
            </a:fld>
            <a:endParaRPr lang="en-US" dirty="0"/>
          </a:p>
        </p:txBody>
      </p:sp>
      <p:pic>
        <p:nvPicPr>
          <p:cNvPr id="5" name="Picture 4">
            <a:extLst>
              <a:ext uri="{FF2B5EF4-FFF2-40B4-BE49-F238E27FC236}">
                <a16:creationId xmlns:a16="http://schemas.microsoft.com/office/drawing/2014/main" id="{A57DCCFE-E7F6-5FAC-02E5-F3D2B3016CC9}"/>
              </a:ext>
            </a:extLst>
          </p:cNvPr>
          <p:cNvPicPr>
            <a:picLocks noChangeAspect="1"/>
          </p:cNvPicPr>
          <p:nvPr/>
        </p:nvPicPr>
        <p:blipFill>
          <a:blip r:embed="rId3"/>
          <a:stretch>
            <a:fillRect/>
          </a:stretch>
        </p:blipFill>
        <p:spPr>
          <a:xfrm>
            <a:off x="9232435" y="1866387"/>
            <a:ext cx="1827452" cy="3585632"/>
          </a:xfrm>
          <a:prstGeom prst="rect">
            <a:avLst/>
          </a:prstGeom>
        </p:spPr>
      </p:pic>
      <p:pic>
        <p:nvPicPr>
          <p:cNvPr id="6" name="Picture 5">
            <a:extLst>
              <a:ext uri="{FF2B5EF4-FFF2-40B4-BE49-F238E27FC236}">
                <a16:creationId xmlns:a16="http://schemas.microsoft.com/office/drawing/2014/main" id="{503B4A84-E2BC-F4D0-B81F-ED4FE30908A2}"/>
              </a:ext>
            </a:extLst>
          </p:cNvPr>
          <p:cNvPicPr>
            <a:picLocks noChangeAspect="1"/>
          </p:cNvPicPr>
          <p:nvPr/>
        </p:nvPicPr>
        <p:blipFill>
          <a:blip r:embed="rId4"/>
          <a:stretch>
            <a:fillRect/>
          </a:stretch>
        </p:blipFill>
        <p:spPr>
          <a:xfrm>
            <a:off x="1132113" y="4289612"/>
            <a:ext cx="3420481" cy="2324814"/>
          </a:xfrm>
          <a:prstGeom prst="rect">
            <a:avLst/>
          </a:prstGeom>
        </p:spPr>
      </p:pic>
      <p:pic>
        <p:nvPicPr>
          <p:cNvPr id="8" name="Picture 7">
            <a:extLst>
              <a:ext uri="{FF2B5EF4-FFF2-40B4-BE49-F238E27FC236}">
                <a16:creationId xmlns:a16="http://schemas.microsoft.com/office/drawing/2014/main" id="{AD483BB1-EBF0-F931-9679-EDC522E661D9}"/>
              </a:ext>
            </a:extLst>
          </p:cNvPr>
          <p:cNvPicPr>
            <a:picLocks noChangeAspect="1"/>
          </p:cNvPicPr>
          <p:nvPr/>
        </p:nvPicPr>
        <p:blipFill>
          <a:blip r:embed="rId5"/>
          <a:stretch>
            <a:fillRect/>
          </a:stretch>
        </p:blipFill>
        <p:spPr>
          <a:xfrm>
            <a:off x="5344609" y="4289612"/>
            <a:ext cx="2152315" cy="2175458"/>
          </a:xfrm>
          <a:prstGeom prst="rect">
            <a:avLst/>
          </a:prstGeom>
        </p:spPr>
      </p:pic>
      <p:pic>
        <p:nvPicPr>
          <p:cNvPr id="10" name="Picture 9">
            <a:extLst>
              <a:ext uri="{FF2B5EF4-FFF2-40B4-BE49-F238E27FC236}">
                <a16:creationId xmlns:a16="http://schemas.microsoft.com/office/drawing/2014/main" id="{EB15CD82-6DC1-BD73-AB86-4DBC5BAF1B68}"/>
              </a:ext>
            </a:extLst>
          </p:cNvPr>
          <p:cNvPicPr>
            <a:picLocks noChangeAspect="1"/>
          </p:cNvPicPr>
          <p:nvPr/>
        </p:nvPicPr>
        <p:blipFill>
          <a:blip r:embed="rId6"/>
          <a:stretch>
            <a:fillRect/>
          </a:stretch>
        </p:blipFill>
        <p:spPr>
          <a:xfrm>
            <a:off x="6525094" y="5615188"/>
            <a:ext cx="547174" cy="444321"/>
          </a:xfrm>
          <a:prstGeom prst="rect">
            <a:avLst/>
          </a:prstGeom>
        </p:spPr>
      </p:pic>
    </p:spTree>
    <p:extLst>
      <p:ext uri="{BB962C8B-B14F-4D97-AF65-F5344CB8AC3E}">
        <p14:creationId xmlns:p14="http://schemas.microsoft.com/office/powerpoint/2010/main" val="233516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7BFF-C368-0D77-88B4-7D294407E8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8502C-C241-5CD8-879F-3C5FE13D0728}"/>
              </a:ext>
            </a:extLst>
          </p:cNvPr>
          <p:cNvSpPr>
            <a:spLocks noGrp="1"/>
          </p:cNvSpPr>
          <p:nvPr>
            <p:ph type="title"/>
          </p:nvPr>
        </p:nvSpPr>
        <p:spPr>
          <a:xfrm>
            <a:off x="1885156" y="419044"/>
            <a:ext cx="8421688" cy="1325563"/>
          </a:xfrm>
        </p:spPr>
        <p:txBody>
          <a:bodyPr>
            <a:normAutofit/>
          </a:bodyPr>
          <a:lstStyle/>
          <a:p>
            <a:r>
              <a:rPr lang="en-GB" sz="4000" dirty="0"/>
              <a:t>4.2 Machine learning model</a:t>
            </a:r>
          </a:p>
        </p:txBody>
      </p:sp>
      <p:sp>
        <p:nvSpPr>
          <p:cNvPr id="11" name="Slide Number Placeholder 10">
            <a:extLst>
              <a:ext uri="{FF2B5EF4-FFF2-40B4-BE49-F238E27FC236}">
                <a16:creationId xmlns:a16="http://schemas.microsoft.com/office/drawing/2014/main" id="{BF3F464E-BBA9-F16D-16F7-75930AE62E78}"/>
              </a:ext>
            </a:extLst>
          </p:cNvPr>
          <p:cNvSpPr>
            <a:spLocks noGrp="1"/>
          </p:cNvSpPr>
          <p:nvPr>
            <p:ph type="sldNum" sz="quarter" idx="12"/>
          </p:nvPr>
        </p:nvSpPr>
        <p:spPr/>
        <p:txBody>
          <a:bodyPr/>
          <a:lstStyle/>
          <a:p>
            <a:fld id="{A49DFD55-3C28-40EF-9E31-A92D2E4017FF}" type="slidenum">
              <a:rPr lang="en-US" smtClean="0"/>
              <a:pPr/>
              <a:t>21</a:t>
            </a:fld>
            <a:endParaRPr lang="en-US" dirty="0"/>
          </a:p>
        </p:txBody>
      </p:sp>
      <p:pic>
        <p:nvPicPr>
          <p:cNvPr id="4" name="Picture 3">
            <a:extLst>
              <a:ext uri="{FF2B5EF4-FFF2-40B4-BE49-F238E27FC236}">
                <a16:creationId xmlns:a16="http://schemas.microsoft.com/office/drawing/2014/main" id="{1BC6F546-A417-2A4E-DCA3-2DC45736052C}"/>
              </a:ext>
            </a:extLst>
          </p:cNvPr>
          <p:cNvPicPr>
            <a:picLocks noChangeAspect="1"/>
          </p:cNvPicPr>
          <p:nvPr/>
        </p:nvPicPr>
        <p:blipFill>
          <a:blip r:embed="rId3"/>
          <a:stretch>
            <a:fillRect/>
          </a:stretch>
        </p:blipFill>
        <p:spPr>
          <a:xfrm>
            <a:off x="1174004" y="2428559"/>
            <a:ext cx="7658637" cy="4238163"/>
          </a:xfrm>
          <a:prstGeom prst="rect">
            <a:avLst/>
          </a:prstGeom>
        </p:spPr>
      </p:pic>
      <p:sp>
        <p:nvSpPr>
          <p:cNvPr id="8" name="TextBox 7">
            <a:extLst>
              <a:ext uri="{FF2B5EF4-FFF2-40B4-BE49-F238E27FC236}">
                <a16:creationId xmlns:a16="http://schemas.microsoft.com/office/drawing/2014/main" id="{94623A05-22A1-CD1C-4899-2AC48CBC3396}"/>
              </a:ext>
            </a:extLst>
          </p:cNvPr>
          <p:cNvSpPr txBox="1"/>
          <p:nvPr/>
        </p:nvSpPr>
        <p:spPr>
          <a:xfrm>
            <a:off x="1335675" y="1535853"/>
            <a:ext cx="7809427" cy="774507"/>
          </a:xfrm>
          <a:prstGeom prst="rect">
            <a:avLst/>
          </a:prstGeom>
          <a:noFill/>
        </p:spPr>
        <p:txBody>
          <a:bodyPr wrap="square">
            <a:spAutoFit/>
          </a:bodyPr>
          <a:lstStyle/>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The ML model is a key part in the HAR subsystem.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This model is trained to classify 14 human activities based on sensor data. </a:t>
            </a:r>
          </a:p>
        </p:txBody>
      </p:sp>
      <p:sp>
        <p:nvSpPr>
          <p:cNvPr id="10" name="TextBox 9">
            <a:extLst>
              <a:ext uri="{FF2B5EF4-FFF2-40B4-BE49-F238E27FC236}">
                <a16:creationId xmlns:a16="http://schemas.microsoft.com/office/drawing/2014/main" id="{F3E96BAB-2A61-7ED1-E96D-8714974DFBB1}"/>
              </a:ext>
            </a:extLst>
          </p:cNvPr>
          <p:cNvSpPr txBox="1"/>
          <p:nvPr/>
        </p:nvSpPr>
        <p:spPr>
          <a:xfrm>
            <a:off x="8744744" y="2163508"/>
            <a:ext cx="3124200" cy="3970318"/>
          </a:xfrm>
          <a:prstGeom prst="rect">
            <a:avLst/>
          </a:prstGeom>
          <a:noFill/>
        </p:spPr>
        <p:txBody>
          <a:bodyPr wrap="square">
            <a:spAutoFit/>
          </a:bodyPr>
          <a:lstStyle/>
          <a:p>
            <a:pPr>
              <a:lnSpc>
                <a:spcPct val="90000"/>
              </a:lnSpc>
              <a:buFont typeface="Arial" panose="020B0604020202020204" pitchFamily="34" charset="0"/>
            </a:pPr>
            <a:r>
              <a:rPr lang="en-GB" sz="2000" dirty="0">
                <a:solidFill>
                  <a:srgbClr val="374151"/>
                </a:solidFill>
                <a:latin typeface="Söhne"/>
              </a:rPr>
              <a:t>Sitting straight</a:t>
            </a:r>
            <a:br>
              <a:rPr lang="en-GB" sz="2000" dirty="0">
                <a:solidFill>
                  <a:srgbClr val="374151"/>
                </a:solidFill>
                <a:latin typeface="Söhne"/>
              </a:rPr>
            </a:br>
            <a:r>
              <a:rPr lang="en-GB" sz="2000" dirty="0">
                <a:solidFill>
                  <a:srgbClr val="374151"/>
                </a:solidFill>
                <a:latin typeface="Söhne"/>
              </a:rPr>
              <a:t>Sitting bent forward</a:t>
            </a:r>
            <a:br>
              <a:rPr lang="en-GB" sz="2000" dirty="0">
                <a:solidFill>
                  <a:srgbClr val="374151"/>
                </a:solidFill>
                <a:latin typeface="Söhne"/>
              </a:rPr>
            </a:br>
            <a:r>
              <a:rPr lang="en-GB" sz="2000" dirty="0">
                <a:solidFill>
                  <a:srgbClr val="374151"/>
                </a:solidFill>
                <a:latin typeface="Söhne"/>
              </a:rPr>
              <a:t>Sitting bent backward</a:t>
            </a:r>
            <a:br>
              <a:rPr lang="en-GB" sz="2000" dirty="0">
                <a:solidFill>
                  <a:srgbClr val="374151"/>
                </a:solidFill>
                <a:latin typeface="Söhne"/>
              </a:rPr>
            </a:br>
            <a:r>
              <a:rPr lang="en-GB" sz="2000" dirty="0">
                <a:solidFill>
                  <a:srgbClr val="374151"/>
                </a:solidFill>
                <a:latin typeface="Söhne"/>
              </a:rPr>
              <a:t>Standing</a:t>
            </a:r>
            <a:br>
              <a:rPr lang="en-GB" sz="2000" dirty="0">
                <a:solidFill>
                  <a:srgbClr val="374151"/>
                </a:solidFill>
                <a:latin typeface="Söhne"/>
              </a:rPr>
            </a:br>
            <a:r>
              <a:rPr lang="en-GB" sz="2000" dirty="0">
                <a:solidFill>
                  <a:srgbClr val="374151"/>
                </a:solidFill>
                <a:latin typeface="Söhne"/>
              </a:rPr>
              <a:t>Lying down left</a:t>
            </a:r>
            <a:br>
              <a:rPr lang="en-GB" sz="2000" dirty="0">
                <a:solidFill>
                  <a:srgbClr val="374151"/>
                </a:solidFill>
                <a:latin typeface="Söhne"/>
              </a:rPr>
            </a:br>
            <a:r>
              <a:rPr lang="en-GB" sz="2000" dirty="0">
                <a:solidFill>
                  <a:srgbClr val="374151"/>
                </a:solidFill>
                <a:latin typeface="Söhne"/>
              </a:rPr>
              <a:t>Lying down right</a:t>
            </a:r>
            <a:br>
              <a:rPr lang="en-GB" sz="2000" dirty="0">
                <a:solidFill>
                  <a:srgbClr val="374151"/>
                </a:solidFill>
                <a:latin typeface="Söhne"/>
              </a:rPr>
            </a:br>
            <a:r>
              <a:rPr lang="en-GB" sz="2000" dirty="0">
                <a:solidFill>
                  <a:srgbClr val="374151"/>
                </a:solidFill>
                <a:latin typeface="Söhne"/>
              </a:rPr>
              <a:t>Lying down front</a:t>
            </a:r>
            <a:br>
              <a:rPr lang="en-GB" sz="2000" dirty="0">
                <a:solidFill>
                  <a:srgbClr val="374151"/>
                </a:solidFill>
                <a:latin typeface="Söhne"/>
              </a:rPr>
            </a:br>
            <a:r>
              <a:rPr lang="en-GB" sz="2000" dirty="0">
                <a:solidFill>
                  <a:srgbClr val="374151"/>
                </a:solidFill>
                <a:latin typeface="Söhne"/>
              </a:rPr>
              <a:t>Lying down back</a:t>
            </a:r>
            <a:br>
              <a:rPr lang="en-GB" sz="2000" dirty="0">
                <a:solidFill>
                  <a:srgbClr val="374151"/>
                </a:solidFill>
                <a:latin typeface="Söhne"/>
              </a:rPr>
            </a:br>
            <a:r>
              <a:rPr lang="en-GB" sz="2000" dirty="0">
                <a:solidFill>
                  <a:srgbClr val="374151"/>
                </a:solidFill>
                <a:latin typeface="Söhne"/>
              </a:rPr>
              <a:t>Walking</a:t>
            </a:r>
            <a:br>
              <a:rPr lang="en-GB" sz="2000" dirty="0">
                <a:solidFill>
                  <a:srgbClr val="374151"/>
                </a:solidFill>
                <a:latin typeface="Söhne"/>
              </a:rPr>
            </a:br>
            <a:r>
              <a:rPr lang="en-GB" sz="2000" dirty="0">
                <a:solidFill>
                  <a:srgbClr val="374151"/>
                </a:solidFill>
                <a:latin typeface="Söhne"/>
              </a:rPr>
              <a:t>Running</a:t>
            </a:r>
            <a:br>
              <a:rPr lang="en-GB" sz="2000" dirty="0">
                <a:solidFill>
                  <a:srgbClr val="374151"/>
                </a:solidFill>
                <a:latin typeface="Söhne"/>
              </a:rPr>
            </a:br>
            <a:r>
              <a:rPr lang="en-GB" sz="2000" dirty="0">
                <a:solidFill>
                  <a:srgbClr val="374151"/>
                </a:solidFill>
                <a:latin typeface="Söhne"/>
              </a:rPr>
              <a:t>Ascending stairs</a:t>
            </a:r>
            <a:br>
              <a:rPr lang="en-GB" sz="2000" dirty="0">
                <a:solidFill>
                  <a:srgbClr val="374151"/>
                </a:solidFill>
                <a:latin typeface="Söhne"/>
              </a:rPr>
            </a:br>
            <a:r>
              <a:rPr lang="en-GB" sz="2000" dirty="0">
                <a:solidFill>
                  <a:srgbClr val="374151"/>
                </a:solidFill>
                <a:latin typeface="Söhne"/>
              </a:rPr>
              <a:t>Descending stairs</a:t>
            </a:r>
            <a:br>
              <a:rPr lang="en-GB" sz="2000" dirty="0">
                <a:solidFill>
                  <a:srgbClr val="374151"/>
                </a:solidFill>
                <a:latin typeface="Söhne"/>
              </a:rPr>
            </a:br>
            <a:r>
              <a:rPr lang="en-GB" sz="2000" dirty="0">
                <a:solidFill>
                  <a:srgbClr val="374151"/>
                </a:solidFill>
                <a:latin typeface="Söhne"/>
              </a:rPr>
              <a:t>Desk work</a:t>
            </a:r>
            <a:br>
              <a:rPr lang="en-GB" sz="2000" dirty="0">
                <a:solidFill>
                  <a:srgbClr val="374151"/>
                </a:solidFill>
                <a:latin typeface="Söhne"/>
              </a:rPr>
            </a:br>
            <a:r>
              <a:rPr lang="en-GB" sz="2000" dirty="0">
                <a:solidFill>
                  <a:srgbClr val="374151"/>
                </a:solidFill>
                <a:latin typeface="Söhne"/>
              </a:rPr>
              <a:t>General movement</a:t>
            </a:r>
          </a:p>
        </p:txBody>
      </p:sp>
    </p:spTree>
    <p:extLst>
      <p:ext uri="{BB962C8B-B14F-4D97-AF65-F5344CB8AC3E}">
        <p14:creationId xmlns:p14="http://schemas.microsoft.com/office/powerpoint/2010/main" val="3792509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88C71-164E-FFDF-3DD8-9BB3F90A7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08BE6-7653-BEA2-1290-96C8DAAC51C2}"/>
              </a:ext>
            </a:extLst>
          </p:cNvPr>
          <p:cNvSpPr>
            <a:spLocks noGrp="1"/>
          </p:cNvSpPr>
          <p:nvPr>
            <p:ph type="title"/>
          </p:nvPr>
        </p:nvSpPr>
        <p:spPr>
          <a:xfrm>
            <a:off x="1885156" y="419044"/>
            <a:ext cx="8421688" cy="1325563"/>
          </a:xfrm>
        </p:spPr>
        <p:txBody>
          <a:bodyPr>
            <a:normAutofit/>
          </a:bodyPr>
          <a:lstStyle/>
          <a:p>
            <a:r>
              <a:rPr lang="en-GB" sz="4000" dirty="0"/>
              <a:t>4.2 Machine learning model</a:t>
            </a:r>
          </a:p>
        </p:txBody>
      </p:sp>
      <p:sp>
        <p:nvSpPr>
          <p:cNvPr id="11" name="Slide Number Placeholder 10">
            <a:extLst>
              <a:ext uri="{FF2B5EF4-FFF2-40B4-BE49-F238E27FC236}">
                <a16:creationId xmlns:a16="http://schemas.microsoft.com/office/drawing/2014/main" id="{BABCCF15-3FCE-C00E-E2A8-9CAA42C12D63}"/>
              </a:ext>
            </a:extLst>
          </p:cNvPr>
          <p:cNvSpPr>
            <a:spLocks noGrp="1"/>
          </p:cNvSpPr>
          <p:nvPr>
            <p:ph type="sldNum" sz="quarter" idx="12"/>
          </p:nvPr>
        </p:nvSpPr>
        <p:spPr/>
        <p:txBody>
          <a:bodyPr/>
          <a:lstStyle/>
          <a:p>
            <a:fld id="{A49DFD55-3C28-40EF-9E31-A92D2E4017FF}" type="slidenum">
              <a:rPr lang="en-US" smtClean="0"/>
              <a:pPr/>
              <a:t>22</a:t>
            </a:fld>
            <a:endParaRPr lang="en-US" dirty="0"/>
          </a:p>
        </p:txBody>
      </p:sp>
      <p:pic>
        <p:nvPicPr>
          <p:cNvPr id="5" name="Picture 4">
            <a:extLst>
              <a:ext uri="{FF2B5EF4-FFF2-40B4-BE49-F238E27FC236}">
                <a16:creationId xmlns:a16="http://schemas.microsoft.com/office/drawing/2014/main" id="{960EFD4C-55D8-79C2-2A9E-9851A28E77D6}"/>
              </a:ext>
            </a:extLst>
          </p:cNvPr>
          <p:cNvPicPr>
            <a:picLocks noChangeAspect="1"/>
          </p:cNvPicPr>
          <p:nvPr/>
        </p:nvPicPr>
        <p:blipFill>
          <a:blip r:embed="rId3"/>
          <a:stretch>
            <a:fillRect/>
          </a:stretch>
        </p:blipFill>
        <p:spPr>
          <a:xfrm>
            <a:off x="2182970" y="3887362"/>
            <a:ext cx="7799230" cy="2468988"/>
          </a:xfrm>
          <a:prstGeom prst="rect">
            <a:avLst/>
          </a:prstGeom>
        </p:spPr>
      </p:pic>
      <p:sp>
        <p:nvSpPr>
          <p:cNvPr id="7" name="TextBox 6">
            <a:extLst>
              <a:ext uri="{FF2B5EF4-FFF2-40B4-BE49-F238E27FC236}">
                <a16:creationId xmlns:a16="http://schemas.microsoft.com/office/drawing/2014/main" id="{5F1A7557-CF94-53DE-F78C-DD27A4446FC8}"/>
              </a:ext>
            </a:extLst>
          </p:cNvPr>
          <p:cNvSpPr txBox="1"/>
          <p:nvPr/>
        </p:nvSpPr>
        <p:spPr>
          <a:xfrm>
            <a:off x="5217822" y="6438956"/>
            <a:ext cx="1756356" cy="369332"/>
          </a:xfrm>
          <a:prstGeom prst="rect">
            <a:avLst/>
          </a:prstGeom>
          <a:noFill/>
        </p:spPr>
        <p:txBody>
          <a:bodyPr wrap="square">
            <a:spAutoFit/>
          </a:bodyPr>
          <a:lstStyle/>
          <a:p>
            <a:r>
              <a:rPr lang="en-GB" sz="1800" dirty="0">
                <a:effectLst/>
                <a:latin typeface="Calibri" panose="020F0502020204030204" pitchFamily="34" charset="0"/>
                <a:ea typeface="DengXian" panose="02010600030101010101" pitchFamily="2" charset="-122"/>
                <a:cs typeface="Times New Roman" panose="02020603050405020304" pitchFamily="18" charset="0"/>
              </a:rPr>
              <a:t>sliding windows</a:t>
            </a:r>
            <a:endParaRPr lang="en-GB" dirty="0"/>
          </a:p>
        </p:txBody>
      </p:sp>
      <p:sp>
        <p:nvSpPr>
          <p:cNvPr id="8" name="TextBox 7">
            <a:extLst>
              <a:ext uri="{FF2B5EF4-FFF2-40B4-BE49-F238E27FC236}">
                <a16:creationId xmlns:a16="http://schemas.microsoft.com/office/drawing/2014/main" id="{4F9FD13B-0BE6-7100-1D8E-99249985E9C2}"/>
              </a:ext>
            </a:extLst>
          </p:cNvPr>
          <p:cNvSpPr txBox="1"/>
          <p:nvPr/>
        </p:nvSpPr>
        <p:spPr>
          <a:xfrm>
            <a:off x="2084076" y="1715589"/>
            <a:ext cx="7898124" cy="1806648"/>
          </a:xfrm>
          <a:prstGeom prst="rect">
            <a:avLst/>
          </a:prstGeom>
          <a:noFill/>
        </p:spPr>
        <p:txBody>
          <a:bodyPr wrap="none" rtlCol="0">
            <a:spAutoFit/>
          </a:bodyPr>
          <a:lstStyle/>
          <a:p>
            <a:pPr algn="just">
              <a:lnSpc>
                <a:spcPct val="90000"/>
              </a:lnSpc>
              <a:spcBef>
                <a:spcPts val="1000"/>
              </a:spcBef>
            </a:pPr>
            <a:r>
              <a:rPr lang="en-GB" sz="2400" spc="150" dirty="0">
                <a:solidFill>
                  <a:srgbClr val="374151"/>
                </a:solidFill>
                <a:latin typeface="Söhne"/>
                <a:ea typeface="+mj-ea"/>
                <a:cs typeface="+mj-cs"/>
              </a:rPr>
              <a:t>Data collected at a frequency of 25Hz</a:t>
            </a:r>
          </a:p>
          <a:p>
            <a:pPr algn="just">
              <a:lnSpc>
                <a:spcPct val="90000"/>
              </a:lnSpc>
              <a:spcBef>
                <a:spcPts val="1000"/>
              </a:spcBef>
            </a:pPr>
            <a:r>
              <a:rPr lang="en-GB" sz="2400" spc="150" dirty="0">
                <a:solidFill>
                  <a:srgbClr val="374151"/>
                </a:solidFill>
                <a:latin typeface="Söhne"/>
                <a:ea typeface="+mj-ea"/>
                <a:cs typeface="+mj-cs"/>
              </a:rPr>
              <a:t>25 data samples per second</a:t>
            </a:r>
          </a:p>
          <a:p>
            <a:pPr algn="just">
              <a:lnSpc>
                <a:spcPct val="90000"/>
              </a:lnSpc>
              <a:spcBef>
                <a:spcPts val="1000"/>
              </a:spcBef>
            </a:pPr>
            <a:r>
              <a:rPr lang="en-GB" sz="2400" spc="150" dirty="0">
                <a:solidFill>
                  <a:srgbClr val="374151"/>
                </a:solidFill>
                <a:latin typeface="Söhne"/>
                <a:ea typeface="+mj-ea"/>
                <a:cs typeface="+mj-cs"/>
              </a:rPr>
              <a:t>Consider a subset of consecutive data as one instance</a:t>
            </a:r>
          </a:p>
          <a:p>
            <a:pPr algn="just">
              <a:lnSpc>
                <a:spcPct val="90000"/>
              </a:lnSpc>
              <a:spcBef>
                <a:spcPts val="1000"/>
              </a:spcBef>
            </a:pPr>
            <a:r>
              <a:rPr lang="en-GB" sz="2400" spc="150" dirty="0">
                <a:solidFill>
                  <a:srgbClr val="374151"/>
                </a:solidFill>
                <a:latin typeface="Söhne"/>
                <a:ea typeface="+mj-ea"/>
                <a:cs typeface="+mj-cs"/>
              </a:rPr>
              <a:t>Window size: 50</a:t>
            </a:r>
          </a:p>
        </p:txBody>
      </p:sp>
    </p:spTree>
    <p:extLst>
      <p:ext uri="{BB962C8B-B14F-4D97-AF65-F5344CB8AC3E}">
        <p14:creationId xmlns:p14="http://schemas.microsoft.com/office/powerpoint/2010/main" val="3068105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1F5A4-4B9D-8F76-41F1-C699D95E1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3F287-4281-5211-D5D6-4D8F6F9AA316}"/>
              </a:ext>
            </a:extLst>
          </p:cNvPr>
          <p:cNvSpPr>
            <a:spLocks noGrp="1"/>
          </p:cNvSpPr>
          <p:nvPr>
            <p:ph type="title"/>
          </p:nvPr>
        </p:nvSpPr>
        <p:spPr>
          <a:xfrm>
            <a:off x="1885156" y="419044"/>
            <a:ext cx="8421688" cy="1325563"/>
          </a:xfrm>
        </p:spPr>
        <p:txBody>
          <a:bodyPr>
            <a:normAutofit/>
          </a:bodyPr>
          <a:lstStyle/>
          <a:p>
            <a:r>
              <a:rPr lang="en-GB" sz="4000" dirty="0"/>
              <a:t>4.2 Machine learning model</a:t>
            </a:r>
          </a:p>
        </p:txBody>
      </p:sp>
      <p:sp>
        <p:nvSpPr>
          <p:cNvPr id="11" name="Slide Number Placeholder 10">
            <a:extLst>
              <a:ext uri="{FF2B5EF4-FFF2-40B4-BE49-F238E27FC236}">
                <a16:creationId xmlns:a16="http://schemas.microsoft.com/office/drawing/2014/main" id="{6101D2D7-2E49-1897-68D1-CA226BBD66BD}"/>
              </a:ext>
            </a:extLst>
          </p:cNvPr>
          <p:cNvSpPr>
            <a:spLocks noGrp="1"/>
          </p:cNvSpPr>
          <p:nvPr>
            <p:ph type="sldNum" sz="quarter" idx="12"/>
          </p:nvPr>
        </p:nvSpPr>
        <p:spPr/>
        <p:txBody>
          <a:bodyPr/>
          <a:lstStyle/>
          <a:p>
            <a:fld id="{A49DFD55-3C28-40EF-9E31-A92D2E4017FF}" type="slidenum">
              <a:rPr lang="en-US" smtClean="0"/>
              <a:pPr/>
              <a:t>23</a:t>
            </a:fld>
            <a:endParaRPr lang="en-US" dirty="0"/>
          </a:p>
        </p:txBody>
      </p:sp>
      <p:pic>
        <p:nvPicPr>
          <p:cNvPr id="12" name="Picture 11">
            <a:extLst>
              <a:ext uri="{FF2B5EF4-FFF2-40B4-BE49-F238E27FC236}">
                <a16:creationId xmlns:a16="http://schemas.microsoft.com/office/drawing/2014/main" id="{40B2CB29-E49C-2F0C-88A6-625F09D0CD56}"/>
              </a:ext>
            </a:extLst>
          </p:cNvPr>
          <p:cNvPicPr>
            <a:picLocks noChangeAspect="1"/>
          </p:cNvPicPr>
          <p:nvPr/>
        </p:nvPicPr>
        <p:blipFill>
          <a:blip r:embed="rId3"/>
          <a:stretch>
            <a:fillRect/>
          </a:stretch>
        </p:blipFill>
        <p:spPr>
          <a:xfrm>
            <a:off x="1603420" y="1466105"/>
            <a:ext cx="8047946" cy="5168747"/>
          </a:xfrm>
          <a:prstGeom prst="rect">
            <a:avLst/>
          </a:prstGeom>
        </p:spPr>
      </p:pic>
    </p:spTree>
    <p:extLst>
      <p:ext uri="{BB962C8B-B14F-4D97-AF65-F5344CB8AC3E}">
        <p14:creationId xmlns:p14="http://schemas.microsoft.com/office/powerpoint/2010/main" val="1617156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87FB-C9D1-B02B-A24F-27684C3002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46CBB-6873-72A3-7343-E9DBD4BAA86C}"/>
              </a:ext>
            </a:extLst>
          </p:cNvPr>
          <p:cNvSpPr>
            <a:spLocks noGrp="1"/>
          </p:cNvSpPr>
          <p:nvPr>
            <p:ph type="title"/>
          </p:nvPr>
        </p:nvSpPr>
        <p:spPr>
          <a:xfrm>
            <a:off x="1885156" y="419044"/>
            <a:ext cx="8421688" cy="1325563"/>
          </a:xfrm>
        </p:spPr>
        <p:txBody>
          <a:bodyPr>
            <a:normAutofit/>
          </a:bodyPr>
          <a:lstStyle/>
          <a:p>
            <a:r>
              <a:rPr lang="en-GB" sz="4000" dirty="0"/>
              <a:t>4.2 Machine learning model</a:t>
            </a:r>
          </a:p>
        </p:txBody>
      </p:sp>
      <p:sp>
        <p:nvSpPr>
          <p:cNvPr id="11" name="Slide Number Placeholder 10">
            <a:extLst>
              <a:ext uri="{FF2B5EF4-FFF2-40B4-BE49-F238E27FC236}">
                <a16:creationId xmlns:a16="http://schemas.microsoft.com/office/drawing/2014/main" id="{EA08FC88-0D42-0C67-6525-A08D9B48A48B}"/>
              </a:ext>
            </a:extLst>
          </p:cNvPr>
          <p:cNvSpPr>
            <a:spLocks noGrp="1"/>
          </p:cNvSpPr>
          <p:nvPr>
            <p:ph type="sldNum" sz="quarter" idx="12"/>
          </p:nvPr>
        </p:nvSpPr>
        <p:spPr/>
        <p:txBody>
          <a:bodyPr/>
          <a:lstStyle/>
          <a:p>
            <a:fld id="{A49DFD55-3C28-40EF-9E31-A92D2E4017FF}" type="slidenum">
              <a:rPr lang="en-US" smtClean="0"/>
              <a:pPr/>
              <a:t>24</a:t>
            </a:fld>
            <a:endParaRPr lang="en-US" dirty="0"/>
          </a:p>
        </p:txBody>
      </p:sp>
      <p:pic>
        <p:nvPicPr>
          <p:cNvPr id="4" name="Picture 3">
            <a:extLst>
              <a:ext uri="{FF2B5EF4-FFF2-40B4-BE49-F238E27FC236}">
                <a16:creationId xmlns:a16="http://schemas.microsoft.com/office/drawing/2014/main" id="{00DEEFFA-510F-8179-448B-A5ED6EFC76CE}"/>
              </a:ext>
            </a:extLst>
          </p:cNvPr>
          <p:cNvPicPr>
            <a:picLocks noChangeAspect="1"/>
          </p:cNvPicPr>
          <p:nvPr/>
        </p:nvPicPr>
        <p:blipFill>
          <a:blip r:embed="rId3"/>
          <a:stretch>
            <a:fillRect/>
          </a:stretch>
        </p:blipFill>
        <p:spPr>
          <a:xfrm>
            <a:off x="3284008" y="1390297"/>
            <a:ext cx="5623983" cy="4686653"/>
          </a:xfrm>
          <a:prstGeom prst="rect">
            <a:avLst/>
          </a:prstGeom>
        </p:spPr>
      </p:pic>
    </p:spTree>
    <p:extLst>
      <p:ext uri="{BB962C8B-B14F-4D97-AF65-F5344CB8AC3E}">
        <p14:creationId xmlns:p14="http://schemas.microsoft.com/office/powerpoint/2010/main" val="2818279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651CB-E234-AA7B-E793-6768EABF4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48811-EE79-082E-2949-254560B10016}"/>
              </a:ext>
            </a:extLst>
          </p:cNvPr>
          <p:cNvSpPr>
            <a:spLocks noGrp="1"/>
          </p:cNvSpPr>
          <p:nvPr>
            <p:ph type="title"/>
          </p:nvPr>
        </p:nvSpPr>
        <p:spPr>
          <a:xfrm>
            <a:off x="1885156" y="419044"/>
            <a:ext cx="8421688" cy="1325563"/>
          </a:xfrm>
        </p:spPr>
        <p:txBody>
          <a:bodyPr>
            <a:normAutofit/>
          </a:bodyPr>
          <a:lstStyle/>
          <a:p>
            <a:r>
              <a:rPr lang="en-GB" sz="4000" dirty="0"/>
              <a:t>4.3 Online database design</a:t>
            </a:r>
          </a:p>
        </p:txBody>
      </p:sp>
      <p:sp>
        <p:nvSpPr>
          <p:cNvPr id="11" name="Slide Number Placeholder 10">
            <a:extLst>
              <a:ext uri="{FF2B5EF4-FFF2-40B4-BE49-F238E27FC236}">
                <a16:creationId xmlns:a16="http://schemas.microsoft.com/office/drawing/2014/main" id="{35F2ED29-A550-6C6C-21DE-CFA361BE7969}"/>
              </a:ext>
            </a:extLst>
          </p:cNvPr>
          <p:cNvSpPr>
            <a:spLocks noGrp="1"/>
          </p:cNvSpPr>
          <p:nvPr>
            <p:ph type="sldNum" sz="quarter" idx="12"/>
          </p:nvPr>
        </p:nvSpPr>
        <p:spPr/>
        <p:txBody>
          <a:bodyPr/>
          <a:lstStyle/>
          <a:p>
            <a:fld id="{A49DFD55-3C28-40EF-9E31-A92D2E4017FF}" type="slidenum">
              <a:rPr lang="en-US" smtClean="0"/>
              <a:pPr/>
              <a:t>25</a:t>
            </a:fld>
            <a:endParaRPr lang="en-US" dirty="0"/>
          </a:p>
        </p:txBody>
      </p:sp>
      <p:sp>
        <p:nvSpPr>
          <p:cNvPr id="17" name="TextBox 16">
            <a:extLst>
              <a:ext uri="{FF2B5EF4-FFF2-40B4-BE49-F238E27FC236}">
                <a16:creationId xmlns:a16="http://schemas.microsoft.com/office/drawing/2014/main" id="{C10E74A8-538F-6F45-EAB2-618AE901509F}"/>
              </a:ext>
            </a:extLst>
          </p:cNvPr>
          <p:cNvSpPr txBox="1"/>
          <p:nvPr/>
        </p:nvSpPr>
        <p:spPr>
          <a:xfrm>
            <a:off x="1455311" y="1667334"/>
            <a:ext cx="9182637" cy="4185761"/>
          </a:xfrm>
          <a:prstGeom prst="rect">
            <a:avLst/>
          </a:prstGeom>
          <a:noFill/>
        </p:spPr>
        <p:txBody>
          <a:bodyPr wrap="square" rtlCol="0">
            <a:spAutoFit/>
          </a:bodyPr>
          <a:lstStyle/>
          <a:p>
            <a:pPr algn="just">
              <a:lnSpc>
                <a:spcPct val="90000"/>
              </a:lnSpc>
              <a:spcBef>
                <a:spcPts val="1000"/>
              </a:spcBef>
            </a:pPr>
            <a:r>
              <a:rPr lang="en-US" sz="2400" spc="150" dirty="0">
                <a:solidFill>
                  <a:srgbClr val="374151"/>
                </a:solidFill>
                <a:latin typeface="Söhne"/>
                <a:ea typeface="+mj-ea"/>
                <a:cs typeface="+mj-cs"/>
              </a:rPr>
              <a:t>The Firebase Realtime Database is a cloud-hosted database. </a:t>
            </a:r>
          </a:p>
          <a:p>
            <a:pPr algn="just">
              <a:lnSpc>
                <a:spcPct val="90000"/>
              </a:lnSpc>
              <a:spcBef>
                <a:spcPts val="1000"/>
              </a:spcBef>
            </a:pPr>
            <a:r>
              <a:rPr lang="en-US" altLang="zh-CN" sz="2400" spc="150" dirty="0">
                <a:solidFill>
                  <a:srgbClr val="374151"/>
                </a:solidFill>
                <a:latin typeface="Söhne"/>
                <a:ea typeface="+mj-ea"/>
                <a:cs typeface="+mj-cs"/>
              </a:rPr>
              <a:t>D</a:t>
            </a:r>
            <a:r>
              <a:rPr lang="en-US" sz="2400" spc="150" dirty="0">
                <a:solidFill>
                  <a:srgbClr val="374151"/>
                </a:solidFill>
                <a:latin typeface="Söhne"/>
                <a:ea typeface="+mj-ea"/>
                <a:cs typeface="+mj-cs"/>
              </a:rPr>
              <a:t>ata structure: JSON tree</a:t>
            </a:r>
          </a:p>
          <a:p>
            <a:pPr algn="just">
              <a:lnSpc>
                <a:spcPct val="90000"/>
              </a:lnSpc>
              <a:spcBef>
                <a:spcPts val="1000"/>
              </a:spcBef>
            </a:pPr>
            <a:endParaRPr lang="en-US" sz="2400" spc="150" dirty="0">
              <a:solidFill>
                <a:srgbClr val="374151"/>
              </a:solidFill>
              <a:latin typeface="Söhne"/>
              <a:ea typeface="+mj-ea"/>
              <a:cs typeface="+mj-cs"/>
            </a:endParaRPr>
          </a:p>
          <a:p>
            <a:pPr algn="just">
              <a:lnSpc>
                <a:spcPct val="90000"/>
              </a:lnSpc>
              <a:spcBef>
                <a:spcPts val="1000"/>
              </a:spcBef>
            </a:pPr>
            <a:endParaRPr lang="en-US" sz="2400" spc="150" dirty="0">
              <a:solidFill>
                <a:srgbClr val="374151"/>
              </a:solidFill>
              <a:latin typeface="Söhne"/>
              <a:ea typeface="+mj-ea"/>
              <a:cs typeface="+mj-cs"/>
            </a:endParaRPr>
          </a:p>
          <a:p>
            <a:pPr algn="just">
              <a:lnSpc>
                <a:spcPct val="90000"/>
              </a:lnSpc>
              <a:spcBef>
                <a:spcPts val="1000"/>
              </a:spcBef>
            </a:pPr>
            <a:endParaRPr lang="en-US" sz="2400" spc="150" dirty="0">
              <a:solidFill>
                <a:srgbClr val="374151"/>
              </a:solidFill>
              <a:latin typeface="Söhne"/>
              <a:ea typeface="+mj-ea"/>
              <a:cs typeface="+mj-cs"/>
            </a:endParaRPr>
          </a:p>
          <a:p>
            <a:pPr algn="just">
              <a:lnSpc>
                <a:spcPct val="90000"/>
              </a:lnSpc>
              <a:spcBef>
                <a:spcPts val="1000"/>
              </a:spcBef>
            </a:pPr>
            <a:r>
              <a:rPr lang="en-US" sz="2400" spc="150" dirty="0">
                <a:solidFill>
                  <a:srgbClr val="374151"/>
                </a:solidFill>
                <a:latin typeface="Söhne"/>
                <a:ea typeface="+mj-ea"/>
                <a:cs typeface="+mj-cs"/>
              </a:rPr>
              <a:t>All data using Firebase Realtime Database is stored as JSON objects. You can think of the database as a cloud-hosted JSON tree. </a:t>
            </a:r>
          </a:p>
          <a:p>
            <a:pPr algn="just">
              <a:lnSpc>
                <a:spcPct val="90000"/>
              </a:lnSpc>
              <a:spcBef>
                <a:spcPts val="1000"/>
              </a:spcBef>
            </a:pPr>
            <a:r>
              <a:rPr lang="en-US" sz="2400" spc="150" dirty="0">
                <a:solidFill>
                  <a:srgbClr val="374151"/>
                </a:solidFill>
                <a:latin typeface="Söhne"/>
                <a:ea typeface="+mj-ea"/>
                <a:cs typeface="+mj-cs"/>
              </a:rPr>
              <a:t>When adding data to the JSON tree, it becomes a node in the existing JSON structure with an associated key.</a:t>
            </a:r>
          </a:p>
        </p:txBody>
      </p:sp>
      <p:pic>
        <p:nvPicPr>
          <p:cNvPr id="19" name="Picture 18">
            <a:extLst>
              <a:ext uri="{FF2B5EF4-FFF2-40B4-BE49-F238E27FC236}">
                <a16:creationId xmlns:a16="http://schemas.microsoft.com/office/drawing/2014/main" id="{383E9C78-34C6-0B53-476A-375304DE5EF1}"/>
              </a:ext>
            </a:extLst>
          </p:cNvPr>
          <p:cNvPicPr>
            <a:picLocks noChangeAspect="1"/>
          </p:cNvPicPr>
          <p:nvPr/>
        </p:nvPicPr>
        <p:blipFill>
          <a:blip r:embed="rId3"/>
          <a:stretch>
            <a:fillRect/>
          </a:stretch>
        </p:blipFill>
        <p:spPr>
          <a:xfrm>
            <a:off x="5285760" y="2094346"/>
            <a:ext cx="4167333" cy="1797101"/>
          </a:xfrm>
          <a:prstGeom prst="rect">
            <a:avLst/>
          </a:prstGeom>
        </p:spPr>
      </p:pic>
    </p:spTree>
    <p:extLst>
      <p:ext uri="{BB962C8B-B14F-4D97-AF65-F5344CB8AC3E}">
        <p14:creationId xmlns:p14="http://schemas.microsoft.com/office/powerpoint/2010/main" val="395435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53577-02AE-EA18-CF5D-50A84A99B3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80D37-C72E-4252-03C1-78827DE22548}"/>
              </a:ext>
            </a:extLst>
          </p:cNvPr>
          <p:cNvSpPr>
            <a:spLocks noGrp="1"/>
          </p:cNvSpPr>
          <p:nvPr>
            <p:ph type="title"/>
          </p:nvPr>
        </p:nvSpPr>
        <p:spPr>
          <a:xfrm>
            <a:off x="1885156" y="419044"/>
            <a:ext cx="8421688" cy="1325563"/>
          </a:xfrm>
        </p:spPr>
        <p:txBody>
          <a:bodyPr>
            <a:normAutofit/>
          </a:bodyPr>
          <a:lstStyle/>
          <a:p>
            <a:r>
              <a:rPr lang="en-GB" sz="4000" dirty="0"/>
              <a:t>4.3 Online database design</a:t>
            </a:r>
          </a:p>
        </p:txBody>
      </p:sp>
      <p:sp>
        <p:nvSpPr>
          <p:cNvPr id="11" name="Slide Number Placeholder 10">
            <a:extLst>
              <a:ext uri="{FF2B5EF4-FFF2-40B4-BE49-F238E27FC236}">
                <a16:creationId xmlns:a16="http://schemas.microsoft.com/office/drawing/2014/main" id="{D2B66162-69B4-28B3-0227-E043E86B6436}"/>
              </a:ext>
            </a:extLst>
          </p:cNvPr>
          <p:cNvSpPr>
            <a:spLocks noGrp="1"/>
          </p:cNvSpPr>
          <p:nvPr>
            <p:ph type="sldNum" sz="quarter" idx="12"/>
          </p:nvPr>
        </p:nvSpPr>
        <p:spPr/>
        <p:txBody>
          <a:bodyPr/>
          <a:lstStyle/>
          <a:p>
            <a:fld id="{A49DFD55-3C28-40EF-9E31-A92D2E4017FF}" type="slidenum">
              <a:rPr lang="en-US" smtClean="0"/>
              <a:pPr/>
              <a:t>26</a:t>
            </a:fld>
            <a:endParaRPr lang="en-US" dirty="0"/>
          </a:p>
        </p:txBody>
      </p:sp>
      <p:pic>
        <p:nvPicPr>
          <p:cNvPr id="4" name="Picture 3">
            <a:extLst>
              <a:ext uri="{FF2B5EF4-FFF2-40B4-BE49-F238E27FC236}">
                <a16:creationId xmlns:a16="http://schemas.microsoft.com/office/drawing/2014/main" id="{C685A6B7-E045-D816-39E7-291C9369632A}"/>
              </a:ext>
            </a:extLst>
          </p:cNvPr>
          <p:cNvPicPr>
            <a:picLocks noChangeAspect="1"/>
          </p:cNvPicPr>
          <p:nvPr/>
        </p:nvPicPr>
        <p:blipFill rotWithShape="1">
          <a:blip r:embed="rId3"/>
          <a:srcRect l="6951" t="8136" r="31426"/>
          <a:stretch/>
        </p:blipFill>
        <p:spPr>
          <a:xfrm>
            <a:off x="1494971" y="1873335"/>
            <a:ext cx="3889830" cy="4354286"/>
          </a:xfrm>
          <a:prstGeom prst="rect">
            <a:avLst/>
          </a:prstGeom>
        </p:spPr>
      </p:pic>
      <p:sp>
        <p:nvSpPr>
          <p:cNvPr id="5" name="TextBox 4">
            <a:extLst>
              <a:ext uri="{FF2B5EF4-FFF2-40B4-BE49-F238E27FC236}">
                <a16:creationId xmlns:a16="http://schemas.microsoft.com/office/drawing/2014/main" id="{859B19CC-93D9-8663-584C-864A6E69870C}"/>
              </a:ext>
            </a:extLst>
          </p:cNvPr>
          <p:cNvSpPr txBox="1"/>
          <p:nvPr/>
        </p:nvSpPr>
        <p:spPr>
          <a:xfrm>
            <a:off x="6096000" y="1930400"/>
            <a:ext cx="902748" cy="369332"/>
          </a:xfrm>
          <a:prstGeom prst="rect">
            <a:avLst/>
          </a:prstGeom>
          <a:noFill/>
        </p:spPr>
        <p:txBody>
          <a:bodyPr wrap="none" rtlCol="0">
            <a:spAutoFit/>
          </a:bodyPr>
          <a:lstStyle/>
          <a:p>
            <a:r>
              <a:rPr lang="en-GB" dirty="0"/>
              <a:t>User ID</a:t>
            </a:r>
          </a:p>
        </p:txBody>
      </p:sp>
      <p:sp>
        <p:nvSpPr>
          <p:cNvPr id="6" name="TextBox 5">
            <a:extLst>
              <a:ext uri="{FF2B5EF4-FFF2-40B4-BE49-F238E27FC236}">
                <a16:creationId xmlns:a16="http://schemas.microsoft.com/office/drawing/2014/main" id="{5C5D16FF-E496-3558-32F7-A36001FE5F03}"/>
              </a:ext>
            </a:extLst>
          </p:cNvPr>
          <p:cNvSpPr txBox="1"/>
          <p:nvPr/>
        </p:nvSpPr>
        <p:spPr>
          <a:xfrm>
            <a:off x="6020400" y="2953209"/>
            <a:ext cx="656205" cy="369332"/>
          </a:xfrm>
          <a:prstGeom prst="rect">
            <a:avLst/>
          </a:prstGeom>
          <a:noFill/>
        </p:spPr>
        <p:txBody>
          <a:bodyPr wrap="none" rtlCol="0">
            <a:spAutoFit/>
          </a:bodyPr>
          <a:lstStyle/>
          <a:p>
            <a:r>
              <a:rPr lang="en-GB" dirty="0"/>
              <a:t>Date</a:t>
            </a:r>
          </a:p>
        </p:txBody>
      </p:sp>
      <p:sp>
        <p:nvSpPr>
          <p:cNvPr id="3" name="TextBox 2">
            <a:extLst>
              <a:ext uri="{FF2B5EF4-FFF2-40B4-BE49-F238E27FC236}">
                <a16:creationId xmlns:a16="http://schemas.microsoft.com/office/drawing/2014/main" id="{C135F650-3D40-9E46-4595-BE4731DB7C6D}"/>
              </a:ext>
            </a:extLst>
          </p:cNvPr>
          <p:cNvSpPr txBox="1"/>
          <p:nvPr/>
        </p:nvSpPr>
        <p:spPr>
          <a:xfrm>
            <a:off x="6129309" y="5554457"/>
            <a:ext cx="1245790" cy="369332"/>
          </a:xfrm>
          <a:prstGeom prst="rect">
            <a:avLst/>
          </a:prstGeom>
          <a:noFill/>
        </p:spPr>
        <p:txBody>
          <a:bodyPr wrap="none" rtlCol="0">
            <a:spAutoFit/>
          </a:bodyPr>
          <a:lstStyle/>
          <a:p>
            <a:r>
              <a:rPr lang="en-GB" dirty="0"/>
              <a:t>User </a:t>
            </a:r>
            <a:r>
              <a:rPr lang="en-US" altLang="zh-CN" dirty="0"/>
              <a:t>Email</a:t>
            </a:r>
            <a:endParaRPr lang="en-GB" dirty="0"/>
          </a:p>
        </p:txBody>
      </p:sp>
      <p:sp>
        <p:nvSpPr>
          <p:cNvPr id="7" name="Arrow: Right 6">
            <a:extLst>
              <a:ext uri="{FF2B5EF4-FFF2-40B4-BE49-F238E27FC236}">
                <a16:creationId xmlns:a16="http://schemas.microsoft.com/office/drawing/2014/main" id="{C0FE9C19-E219-95F5-861A-3586B792F84B}"/>
              </a:ext>
            </a:extLst>
          </p:cNvPr>
          <p:cNvSpPr/>
          <p:nvPr/>
        </p:nvSpPr>
        <p:spPr>
          <a:xfrm>
            <a:off x="5384800" y="2096601"/>
            <a:ext cx="74450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5BF4F8D8-0188-BDB9-BFC1-B8E23D85D0F0}"/>
              </a:ext>
            </a:extLst>
          </p:cNvPr>
          <p:cNvSpPr/>
          <p:nvPr/>
        </p:nvSpPr>
        <p:spPr>
          <a:xfrm rot="20476661">
            <a:off x="5397160" y="2359002"/>
            <a:ext cx="74450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E512C618-05C1-D05C-62AE-532394BFDBD0}"/>
              </a:ext>
            </a:extLst>
          </p:cNvPr>
          <p:cNvSpPr/>
          <p:nvPr/>
        </p:nvSpPr>
        <p:spPr>
          <a:xfrm rot="216818">
            <a:off x="4094766" y="3013863"/>
            <a:ext cx="192610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B01816CE-6AAA-7044-A102-B02EBDF88FE3}"/>
              </a:ext>
            </a:extLst>
          </p:cNvPr>
          <p:cNvSpPr/>
          <p:nvPr/>
        </p:nvSpPr>
        <p:spPr>
          <a:xfrm rot="21330884" flipV="1">
            <a:off x="4065393" y="3334606"/>
            <a:ext cx="1962644" cy="46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84C1D97A-89EF-853A-8FF7-42DE2FF1EBD0}"/>
              </a:ext>
            </a:extLst>
          </p:cNvPr>
          <p:cNvSpPr/>
          <p:nvPr/>
        </p:nvSpPr>
        <p:spPr>
          <a:xfrm rot="21245811" flipV="1">
            <a:off x="4210946" y="5819735"/>
            <a:ext cx="1918237" cy="107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707F8F1-F832-4811-6BA3-9A72B1897E5B}"/>
              </a:ext>
            </a:extLst>
          </p:cNvPr>
          <p:cNvSpPr txBox="1"/>
          <p:nvPr/>
        </p:nvSpPr>
        <p:spPr>
          <a:xfrm>
            <a:off x="3940353" y="3607817"/>
            <a:ext cx="2512676" cy="369332"/>
          </a:xfrm>
          <a:prstGeom prst="rect">
            <a:avLst/>
          </a:prstGeom>
          <a:noFill/>
        </p:spPr>
        <p:txBody>
          <a:bodyPr wrap="none" rtlCol="0">
            <a:spAutoFit/>
          </a:bodyPr>
          <a:lstStyle/>
          <a:p>
            <a:r>
              <a:rPr lang="en-GB" dirty="0"/>
              <a:t>Duration of each action</a:t>
            </a:r>
          </a:p>
        </p:txBody>
      </p:sp>
      <p:sp>
        <p:nvSpPr>
          <p:cNvPr id="14" name="TextBox 13">
            <a:extLst>
              <a:ext uri="{FF2B5EF4-FFF2-40B4-BE49-F238E27FC236}">
                <a16:creationId xmlns:a16="http://schemas.microsoft.com/office/drawing/2014/main" id="{031B2CC2-7E1E-96F7-163B-646270D1EC63}"/>
              </a:ext>
            </a:extLst>
          </p:cNvPr>
          <p:cNvSpPr txBox="1"/>
          <p:nvPr/>
        </p:nvSpPr>
        <p:spPr>
          <a:xfrm>
            <a:off x="4034698" y="4471892"/>
            <a:ext cx="1605504" cy="369332"/>
          </a:xfrm>
          <a:prstGeom prst="rect">
            <a:avLst/>
          </a:prstGeom>
          <a:noFill/>
        </p:spPr>
        <p:txBody>
          <a:bodyPr wrap="none" rtlCol="0">
            <a:spAutoFit/>
          </a:bodyPr>
          <a:lstStyle/>
          <a:p>
            <a:r>
              <a:rPr lang="en-GB" dirty="0"/>
              <a:t>Alert message</a:t>
            </a:r>
          </a:p>
        </p:txBody>
      </p:sp>
      <p:sp>
        <p:nvSpPr>
          <p:cNvPr id="15" name="TextBox 14">
            <a:extLst>
              <a:ext uri="{FF2B5EF4-FFF2-40B4-BE49-F238E27FC236}">
                <a16:creationId xmlns:a16="http://schemas.microsoft.com/office/drawing/2014/main" id="{4BC9784B-51BA-3646-B265-D27AD642322D}"/>
              </a:ext>
            </a:extLst>
          </p:cNvPr>
          <p:cNvSpPr txBox="1"/>
          <p:nvPr/>
        </p:nvSpPr>
        <p:spPr>
          <a:xfrm>
            <a:off x="4650412" y="4052638"/>
            <a:ext cx="3039358" cy="369332"/>
          </a:xfrm>
          <a:prstGeom prst="rect">
            <a:avLst/>
          </a:prstGeom>
          <a:noFill/>
        </p:spPr>
        <p:txBody>
          <a:bodyPr wrap="none" rtlCol="0">
            <a:spAutoFit/>
          </a:bodyPr>
          <a:lstStyle/>
          <a:p>
            <a:r>
              <a:rPr lang="en-GB" dirty="0"/>
              <a:t>Time and action of that time</a:t>
            </a:r>
          </a:p>
        </p:txBody>
      </p:sp>
      <p:sp>
        <p:nvSpPr>
          <p:cNvPr id="16" name="TextBox 15">
            <a:extLst>
              <a:ext uri="{FF2B5EF4-FFF2-40B4-BE49-F238E27FC236}">
                <a16:creationId xmlns:a16="http://schemas.microsoft.com/office/drawing/2014/main" id="{2ADE18D2-4D88-C4FC-C291-1763146B67A8}"/>
              </a:ext>
            </a:extLst>
          </p:cNvPr>
          <p:cNvSpPr txBox="1"/>
          <p:nvPr/>
        </p:nvSpPr>
        <p:spPr>
          <a:xfrm>
            <a:off x="4777055" y="4912157"/>
            <a:ext cx="4384598" cy="369332"/>
          </a:xfrm>
          <a:prstGeom prst="rect">
            <a:avLst/>
          </a:prstGeom>
          <a:noFill/>
        </p:spPr>
        <p:txBody>
          <a:bodyPr wrap="none" rtlCol="0">
            <a:spAutoFit/>
          </a:bodyPr>
          <a:lstStyle/>
          <a:p>
            <a:r>
              <a:rPr lang="en-GB" dirty="0"/>
              <a:t>Time and heart rate and spo2 of that time</a:t>
            </a:r>
          </a:p>
        </p:txBody>
      </p:sp>
    </p:spTree>
    <p:extLst>
      <p:ext uri="{BB962C8B-B14F-4D97-AF65-F5344CB8AC3E}">
        <p14:creationId xmlns:p14="http://schemas.microsoft.com/office/powerpoint/2010/main" val="4047501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B1B52-F2C5-E992-A53B-429A5A224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76B7C-4911-D5C6-1C80-F98B882998BD}"/>
              </a:ext>
            </a:extLst>
          </p:cNvPr>
          <p:cNvSpPr>
            <a:spLocks noGrp="1"/>
          </p:cNvSpPr>
          <p:nvPr>
            <p:ph type="title"/>
          </p:nvPr>
        </p:nvSpPr>
        <p:spPr>
          <a:xfrm>
            <a:off x="1885156" y="419044"/>
            <a:ext cx="8421688" cy="1325563"/>
          </a:xfrm>
        </p:spPr>
        <p:txBody>
          <a:bodyPr>
            <a:normAutofit/>
          </a:bodyPr>
          <a:lstStyle/>
          <a:p>
            <a:r>
              <a:rPr lang="en-GB" sz="4000" dirty="0"/>
              <a:t>4.3 Online database design</a:t>
            </a:r>
          </a:p>
        </p:txBody>
      </p:sp>
      <p:sp>
        <p:nvSpPr>
          <p:cNvPr id="11" name="Slide Number Placeholder 10">
            <a:extLst>
              <a:ext uri="{FF2B5EF4-FFF2-40B4-BE49-F238E27FC236}">
                <a16:creationId xmlns:a16="http://schemas.microsoft.com/office/drawing/2014/main" id="{27A44534-B9E7-97EC-B39D-EF084A24D853}"/>
              </a:ext>
            </a:extLst>
          </p:cNvPr>
          <p:cNvSpPr>
            <a:spLocks noGrp="1"/>
          </p:cNvSpPr>
          <p:nvPr>
            <p:ph type="sldNum" sz="quarter" idx="12"/>
          </p:nvPr>
        </p:nvSpPr>
        <p:spPr/>
        <p:txBody>
          <a:bodyPr/>
          <a:lstStyle/>
          <a:p>
            <a:fld id="{A49DFD55-3C28-40EF-9E31-A92D2E4017FF}" type="slidenum">
              <a:rPr lang="en-US" smtClean="0"/>
              <a:pPr/>
              <a:t>27</a:t>
            </a:fld>
            <a:endParaRPr lang="en-US" dirty="0"/>
          </a:p>
        </p:txBody>
      </p:sp>
      <p:pic>
        <p:nvPicPr>
          <p:cNvPr id="21" name="Picture 20">
            <a:extLst>
              <a:ext uri="{FF2B5EF4-FFF2-40B4-BE49-F238E27FC236}">
                <a16:creationId xmlns:a16="http://schemas.microsoft.com/office/drawing/2014/main" id="{7B933B3B-DB50-2534-20BD-F6111FC4B8EA}"/>
              </a:ext>
            </a:extLst>
          </p:cNvPr>
          <p:cNvPicPr>
            <a:picLocks noChangeAspect="1"/>
          </p:cNvPicPr>
          <p:nvPr/>
        </p:nvPicPr>
        <p:blipFill>
          <a:blip r:embed="rId3"/>
          <a:stretch>
            <a:fillRect/>
          </a:stretch>
        </p:blipFill>
        <p:spPr>
          <a:xfrm>
            <a:off x="5878286" y="1608385"/>
            <a:ext cx="4363583" cy="2456098"/>
          </a:xfrm>
          <a:prstGeom prst="rect">
            <a:avLst/>
          </a:prstGeom>
        </p:spPr>
      </p:pic>
      <p:pic>
        <p:nvPicPr>
          <p:cNvPr id="23" name="Picture 22">
            <a:extLst>
              <a:ext uri="{FF2B5EF4-FFF2-40B4-BE49-F238E27FC236}">
                <a16:creationId xmlns:a16="http://schemas.microsoft.com/office/drawing/2014/main" id="{A8A92AD7-9385-ED51-BC17-79460C650BD7}"/>
              </a:ext>
            </a:extLst>
          </p:cNvPr>
          <p:cNvPicPr>
            <a:picLocks noChangeAspect="1"/>
          </p:cNvPicPr>
          <p:nvPr/>
        </p:nvPicPr>
        <p:blipFill>
          <a:blip r:embed="rId4"/>
          <a:stretch>
            <a:fillRect/>
          </a:stretch>
        </p:blipFill>
        <p:spPr>
          <a:xfrm>
            <a:off x="5935625" y="4185333"/>
            <a:ext cx="3918179" cy="2212356"/>
          </a:xfrm>
          <a:prstGeom prst="rect">
            <a:avLst/>
          </a:prstGeom>
        </p:spPr>
      </p:pic>
      <p:pic>
        <p:nvPicPr>
          <p:cNvPr id="25" name="Picture 24">
            <a:extLst>
              <a:ext uri="{FF2B5EF4-FFF2-40B4-BE49-F238E27FC236}">
                <a16:creationId xmlns:a16="http://schemas.microsoft.com/office/drawing/2014/main" id="{A52FA8AC-CE45-116C-CA43-090B6DF0E764}"/>
              </a:ext>
            </a:extLst>
          </p:cNvPr>
          <p:cNvPicPr>
            <a:picLocks noChangeAspect="1"/>
          </p:cNvPicPr>
          <p:nvPr/>
        </p:nvPicPr>
        <p:blipFill>
          <a:blip r:embed="rId5"/>
          <a:stretch>
            <a:fillRect/>
          </a:stretch>
        </p:blipFill>
        <p:spPr>
          <a:xfrm>
            <a:off x="1866446" y="4366644"/>
            <a:ext cx="4229554" cy="2072312"/>
          </a:xfrm>
          <a:prstGeom prst="rect">
            <a:avLst/>
          </a:prstGeom>
        </p:spPr>
      </p:pic>
      <p:pic>
        <p:nvPicPr>
          <p:cNvPr id="27" name="Picture 26">
            <a:extLst>
              <a:ext uri="{FF2B5EF4-FFF2-40B4-BE49-F238E27FC236}">
                <a16:creationId xmlns:a16="http://schemas.microsoft.com/office/drawing/2014/main" id="{DF7DD283-D949-5821-99F2-3393BD0D4838}"/>
              </a:ext>
            </a:extLst>
          </p:cNvPr>
          <p:cNvPicPr>
            <a:picLocks noChangeAspect="1"/>
          </p:cNvPicPr>
          <p:nvPr/>
        </p:nvPicPr>
        <p:blipFill>
          <a:blip r:embed="rId6"/>
          <a:stretch>
            <a:fillRect/>
          </a:stretch>
        </p:blipFill>
        <p:spPr>
          <a:xfrm>
            <a:off x="1943919" y="1744607"/>
            <a:ext cx="3991706" cy="2193162"/>
          </a:xfrm>
          <a:prstGeom prst="rect">
            <a:avLst/>
          </a:prstGeom>
        </p:spPr>
      </p:pic>
    </p:spTree>
    <p:extLst>
      <p:ext uri="{BB962C8B-B14F-4D97-AF65-F5344CB8AC3E}">
        <p14:creationId xmlns:p14="http://schemas.microsoft.com/office/powerpoint/2010/main" val="1963956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60C7-23C5-876A-AD07-0A16D9DA5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34B68-F278-BA8F-1C71-46F61DECB825}"/>
              </a:ext>
            </a:extLst>
          </p:cNvPr>
          <p:cNvSpPr>
            <a:spLocks noGrp="1"/>
          </p:cNvSpPr>
          <p:nvPr>
            <p:ph type="title"/>
          </p:nvPr>
        </p:nvSpPr>
        <p:spPr>
          <a:xfrm>
            <a:off x="1885156" y="419044"/>
            <a:ext cx="8421688" cy="1325563"/>
          </a:xfrm>
        </p:spPr>
        <p:txBody>
          <a:bodyPr>
            <a:normAutofit/>
          </a:bodyPr>
          <a:lstStyle/>
          <a:p>
            <a:r>
              <a:rPr lang="en-GB" sz="4000" dirty="0"/>
              <a:t>5 conclusion</a:t>
            </a:r>
          </a:p>
        </p:txBody>
      </p:sp>
      <p:sp>
        <p:nvSpPr>
          <p:cNvPr id="11" name="Slide Number Placeholder 10">
            <a:extLst>
              <a:ext uri="{FF2B5EF4-FFF2-40B4-BE49-F238E27FC236}">
                <a16:creationId xmlns:a16="http://schemas.microsoft.com/office/drawing/2014/main" id="{2AA31C83-539F-6993-A927-ADB088F1137D}"/>
              </a:ext>
            </a:extLst>
          </p:cNvPr>
          <p:cNvSpPr>
            <a:spLocks noGrp="1"/>
          </p:cNvSpPr>
          <p:nvPr>
            <p:ph type="sldNum" sz="quarter" idx="12"/>
          </p:nvPr>
        </p:nvSpPr>
        <p:spPr/>
        <p:txBody>
          <a:bodyPr/>
          <a:lstStyle/>
          <a:p>
            <a:fld id="{A49DFD55-3C28-40EF-9E31-A92D2E4017FF}" type="slidenum">
              <a:rPr lang="en-US" smtClean="0"/>
              <a:pPr/>
              <a:t>28</a:t>
            </a:fld>
            <a:endParaRPr lang="en-US" dirty="0"/>
          </a:p>
        </p:txBody>
      </p:sp>
      <p:sp>
        <p:nvSpPr>
          <p:cNvPr id="3" name="Text Placeholder 2">
            <a:extLst>
              <a:ext uri="{FF2B5EF4-FFF2-40B4-BE49-F238E27FC236}">
                <a16:creationId xmlns:a16="http://schemas.microsoft.com/office/drawing/2014/main" id="{37E5DE02-3719-38DC-A991-CBCB6D4BFBB9}"/>
              </a:ext>
            </a:extLst>
          </p:cNvPr>
          <p:cNvSpPr>
            <a:spLocks noGrp="1"/>
          </p:cNvSpPr>
          <p:nvPr>
            <p:ph type="body" idx="1"/>
          </p:nvPr>
        </p:nvSpPr>
        <p:spPr>
          <a:xfrm>
            <a:off x="2062198" y="1969671"/>
            <a:ext cx="8690469" cy="2918658"/>
          </a:xfrm>
        </p:spPr>
        <p:txBody>
          <a:bodyPr/>
          <a:lstStyle/>
          <a:p>
            <a:pPr algn="just"/>
            <a:r>
              <a:rPr lang="en-US" sz="2400" b="1" i="0" dirty="0">
                <a:solidFill>
                  <a:srgbClr val="374151"/>
                </a:solidFill>
                <a:effectLst/>
                <a:latin typeface="Söhne"/>
              </a:rPr>
              <a:t>Innovation point</a:t>
            </a:r>
          </a:p>
          <a:p>
            <a:pPr marL="800100" lvl="1" indent="-342900" algn="just">
              <a:buFont typeface="Arial" panose="020B0604020202020204" pitchFamily="34" charset="0"/>
              <a:buChar char="•"/>
            </a:pPr>
            <a:r>
              <a:rPr lang="en-US" sz="2400" b="0" i="0" dirty="0">
                <a:solidFill>
                  <a:srgbClr val="374151"/>
                </a:solidFill>
                <a:effectLst/>
                <a:latin typeface="Söhne"/>
              </a:rPr>
              <a:t>Combining activity type with heart rate and spo2 data</a:t>
            </a:r>
          </a:p>
          <a:p>
            <a:pPr marL="800100" lvl="1" indent="-342900" algn="just">
              <a:buFont typeface="Arial" panose="020B0604020202020204" pitchFamily="34" charset="0"/>
              <a:buChar char="•"/>
            </a:pPr>
            <a:r>
              <a:rPr lang="en-US" sz="2400" b="0" i="0" dirty="0">
                <a:solidFill>
                  <a:srgbClr val="374151"/>
                </a:solidFill>
                <a:effectLst/>
                <a:latin typeface="Söhne"/>
              </a:rPr>
              <a:t>The patient and doctor applications. </a:t>
            </a:r>
          </a:p>
          <a:p>
            <a:pPr algn="just"/>
            <a:r>
              <a:rPr lang="en-US" sz="2400" b="1" dirty="0">
                <a:solidFill>
                  <a:srgbClr val="374151"/>
                </a:solidFill>
                <a:latin typeface="Söhne"/>
              </a:rPr>
              <a:t>F</a:t>
            </a:r>
            <a:r>
              <a:rPr lang="en-US" sz="2400" b="1" i="0" dirty="0">
                <a:solidFill>
                  <a:srgbClr val="374151"/>
                </a:solidFill>
                <a:effectLst/>
                <a:latin typeface="Söhne"/>
              </a:rPr>
              <a:t>urther development</a:t>
            </a:r>
          </a:p>
          <a:p>
            <a:pPr marL="800100" lvl="1" indent="-342900" algn="just">
              <a:buFont typeface="Arial" panose="020B0604020202020204" pitchFamily="34" charset="0"/>
              <a:buChar char="•"/>
            </a:pPr>
            <a:r>
              <a:rPr lang="en-US" sz="2400" b="0" i="0" dirty="0">
                <a:solidFill>
                  <a:srgbClr val="374151"/>
                </a:solidFill>
                <a:effectLst/>
                <a:latin typeface="Söhne"/>
              </a:rPr>
              <a:t>Add more sensor types </a:t>
            </a:r>
          </a:p>
          <a:p>
            <a:pPr marL="800100" lvl="1" indent="-342900" algn="just">
              <a:buFont typeface="Arial" panose="020B0604020202020204" pitchFamily="34" charset="0"/>
              <a:buChar char="•"/>
            </a:pPr>
            <a:r>
              <a:rPr lang="en-US" sz="2400" b="0" i="0" dirty="0">
                <a:solidFill>
                  <a:srgbClr val="374151"/>
                </a:solidFill>
                <a:effectLst/>
                <a:latin typeface="Söhne"/>
              </a:rPr>
              <a:t>Implement machine learning for other sensors data</a:t>
            </a:r>
          </a:p>
          <a:p>
            <a:pPr marL="800100" lvl="1" indent="-342900" algn="just">
              <a:buFont typeface="Arial" panose="020B0604020202020204" pitchFamily="34" charset="0"/>
              <a:buChar char="•"/>
            </a:pPr>
            <a:r>
              <a:rPr lang="en-US" sz="2400" b="0" i="0" dirty="0">
                <a:solidFill>
                  <a:srgbClr val="374151"/>
                </a:solidFill>
                <a:effectLst/>
                <a:latin typeface="Söhne"/>
              </a:rPr>
              <a:t>Develop cross-platform applications for it. </a:t>
            </a:r>
          </a:p>
        </p:txBody>
      </p:sp>
    </p:spTree>
    <p:extLst>
      <p:ext uri="{BB962C8B-B14F-4D97-AF65-F5344CB8AC3E}">
        <p14:creationId xmlns:p14="http://schemas.microsoft.com/office/powerpoint/2010/main" val="1176942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199" y="1615736"/>
            <a:ext cx="7446746" cy="1524735"/>
          </a:xfrm>
        </p:spPr>
        <p:txBody>
          <a:bodyPr/>
          <a:lstStyle/>
          <a:p>
            <a:r>
              <a:rPr lang="en-US" sz="80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8035017" y="4747589"/>
            <a:ext cx="2212521" cy="586411"/>
          </a:xfrm>
        </p:spPr>
        <p:txBody>
          <a:bodyPr>
            <a:normAutofit/>
          </a:bodyPr>
          <a:lstStyle/>
          <a:p>
            <a:r>
              <a:rPr lang="en-US" dirty="0"/>
              <a:t>Xingchen Chen</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2024</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pPr algn="ctr"/>
            <a:r>
              <a:rPr lang="en-GB" sz="900" b="1" dirty="0"/>
              <a:t>Smartphone Interface for Peripheral Sensors</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3AFF0-AF23-69E0-E50A-6EBD89232483}"/>
              </a:ext>
            </a:extLst>
          </p:cNvPr>
          <p:cNvSpPr>
            <a:spLocks noGrp="1"/>
          </p:cNvSpPr>
          <p:nvPr>
            <p:ph type="title"/>
          </p:nvPr>
        </p:nvSpPr>
        <p:spPr>
          <a:xfrm>
            <a:off x="1885156" y="190279"/>
            <a:ext cx="8421688" cy="1325563"/>
          </a:xfrm>
        </p:spPr>
        <p:txBody>
          <a:bodyPr>
            <a:normAutofit/>
          </a:bodyPr>
          <a:lstStyle/>
          <a:p>
            <a:r>
              <a:rPr lang="en-US" altLang="zh-CN" sz="4800" dirty="0"/>
              <a:t>1. Introduction</a:t>
            </a:r>
            <a:endParaRPr lang="en-GB" sz="4800" dirty="0"/>
          </a:p>
        </p:txBody>
      </p:sp>
      <p:sp>
        <p:nvSpPr>
          <p:cNvPr id="3" name="Text Placeholder 2">
            <a:extLst>
              <a:ext uri="{FF2B5EF4-FFF2-40B4-BE49-F238E27FC236}">
                <a16:creationId xmlns:a16="http://schemas.microsoft.com/office/drawing/2014/main" id="{60379E0E-DC9C-27B5-FF23-1DDA142989B9}"/>
              </a:ext>
            </a:extLst>
          </p:cNvPr>
          <p:cNvSpPr>
            <a:spLocks noGrp="1"/>
          </p:cNvSpPr>
          <p:nvPr>
            <p:ph type="body" idx="1"/>
          </p:nvPr>
        </p:nvSpPr>
        <p:spPr>
          <a:xfrm>
            <a:off x="1243104" y="1912512"/>
            <a:ext cx="10110696" cy="4581015"/>
          </a:xfrm>
        </p:spPr>
        <p:txBody>
          <a:bodyPr/>
          <a:lstStyle/>
          <a:p>
            <a:pPr marL="342900" indent="-342900">
              <a:buFont typeface="Wingdings" panose="05000000000000000000" pitchFamily="2" charset="2"/>
              <a:buChar char="q"/>
            </a:pPr>
            <a:r>
              <a:rPr lang="en-US" sz="2400" b="1" dirty="0"/>
              <a:t>	Topic Overview</a:t>
            </a:r>
          </a:p>
          <a:p>
            <a:r>
              <a:rPr lang="en-US" sz="2400" dirty="0"/>
              <a:t>Smartphone for Personal Assistant: Leveraging external sensors to enhance smartphone capabilities for health monitoring."</a:t>
            </a:r>
          </a:p>
          <a:p>
            <a:pPr marL="342900" indent="-342900">
              <a:buFont typeface="Wingdings" panose="05000000000000000000" pitchFamily="2" charset="2"/>
              <a:buChar char="q"/>
            </a:pPr>
            <a:r>
              <a:rPr lang="en-US" sz="2400" b="1" dirty="0"/>
              <a:t>	Project Focus</a:t>
            </a:r>
          </a:p>
          <a:p>
            <a:r>
              <a:rPr lang="en-US" sz="2400" dirty="0"/>
              <a:t>IoT for Personal Healthcare: Facilitating communication between smartphones and external sensors for health data tracking.</a:t>
            </a:r>
          </a:p>
          <a:p>
            <a:pPr marL="342900" indent="-342900">
              <a:buFont typeface="Wingdings" panose="05000000000000000000" pitchFamily="2" charset="2"/>
              <a:buChar char="q"/>
            </a:pPr>
            <a:r>
              <a:rPr lang="en-GB" sz="2400" b="1" dirty="0"/>
              <a:t>	Key Features</a:t>
            </a:r>
          </a:p>
          <a:p>
            <a:pPr marL="800100" lvl="1" indent="-342900">
              <a:buFont typeface="Arial" panose="020B0604020202020204" pitchFamily="34" charset="0"/>
              <a:buChar char="•"/>
            </a:pPr>
            <a:r>
              <a:rPr lang="en-US" sz="2400" b="0" dirty="0"/>
              <a:t>Measures vital parameters: Heart Rate &amp; SpO2</a:t>
            </a:r>
          </a:p>
          <a:p>
            <a:pPr marL="800100" lvl="1" indent="-342900">
              <a:buFont typeface="Arial" panose="020B0604020202020204" pitchFamily="34" charset="0"/>
              <a:buChar char="•"/>
            </a:pPr>
            <a:r>
              <a:rPr lang="en-US" sz="2400" b="0" dirty="0"/>
              <a:t>Human Activity Recognition</a:t>
            </a:r>
          </a:p>
          <a:p>
            <a:pPr marL="800100" lvl="1" indent="-342900">
              <a:buFont typeface="Arial" panose="020B0604020202020204" pitchFamily="34" charset="0"/>
              <a:buChar char="•"/>
            </a:pPr>
            <a:r>
              <a:rPr lang="en-US" sz="2400" b="0" dirty="0"/>
              <a:t>Dual Android Applications for both patients and doctors</a:t>
            </a:r>
          </a:p>
          <a:p>
            <a:pPr marL="800100" lvl="1" indent="-342900">
              <a:buFont typeface="Arial" panose="020B0604020202020204" pitchFamily="34" charset="0"/>
              <a:buChar char="•"/>
            </a:pPr>
            <a:r>
              <a:rPr lang="en-US" sz="2400" b="0" dirty="0"/>
              <a:t>Cloud data storage</a:t>
            </a:r>
          </a:p>
        </p:txBody>
      </p:sp>
      <p:sp>
        <p:nvSpPr>
          <p:cNvPr id="11" name="Slide Number Placeholder 10">
            <a:extLst>
              <a:ext uri="{FF2B5EF4-FFF2-40B4-BE49-F238E27FC236}">
                <a16:creationId xmlns:a16="http://schemas.microsoft.com/office/drawing/2014/main" id="{0657C5A3-5A4E-2CFA-761D-A3D1D7CEB839}"/>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473790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2074-4A3E-1BE6-CD84-520B474EE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6304-AC58-8F5F-D491-AF0F9F77A71E}"/>
              </a:ext>
            </a:extLst>
          </p:cNvPr>
          <p:cNvSpPr>
            <a:spLocks noGrp="1"/>
          </p:cNvSpPr>
          <p:nvPr>
            <p:ph type="title"/>
          </p:nvPr>
        </p:nvSpPr>
        <p:spPr>
          <a:xfrm>
            <a:off x="1885156" y="0"/>
            <a:ext cx="8421688" cy="1325563"/>
          </a:xfrm>
        </p:spPr>
        <p:txBody>
          <a:bodyPr>
            <a:normAutofit/>
          </a:bodyPr>
          <a:lstStyle/>
          <a:p>
            <a:r>
              <a:rPr lang="en-GB" sz="4000" dirty="0"/>
              <a:t>6 demo – </a:t>
            </a:r>
            <a:r>
              <a:rPr lang="en-GB" sz="4000" dirty="0" err="1"/>
              <a:t>descende</a:t>
            </a:r>
            <a:r>
              <a:rPr lang="en-GB" sz="4000" dirty="0"/>
              <a:t> stairs</a:t>
            </a:r>
          </a:p>
        </p:txBody>
      </p:sp>
      <p:sp>
        <p:nvSpPr>
          <p:cNvPr id="11" name="Slide Number Placeholder 10">
            <a:extLst>
              <a:ext uri="{FF2B5EF4-FFF2-40B4-BE49-F238E27FC236}">
                <a16:creationId xmlns:a16="http://schemas.microsoft.com/office/drawing/2014/main" id="{9BFA3ECD-4E9D-5097-457C-B8F97136FFAB}"/>
              </a:ext>
            </a:extLst>
          </p:cNvPr>
          <p:cNvSpPr>
            <a:spLocks noGrp="1"/>
          </p:cNvSpPr>
          <p:nvPr>
            <p:ph type="sldNum" sz="quarter" idx="12"/>
          </p:nvPr>
        </p:nvSpPr>
        <p:spPr/>
        <p:txBody>
          <a:bodyPr/>
          <a:lstStyle/>
          <a:p>
            <a:fld id="{A49DFD55-3C28-40EF-9E31-A92D2E4017FF}" type="slidenum">
              <a:rPr lang="en-US" smtClean="0"/>
              <a:pPr/>
              <a:t>30</a:t>
            </a:fld>
            <a:endParaRPr lang="en-US" dirty="0"/>
          </a:p>
        </p:txBody>
      </p:sp>
      <p:pic>
        <p:nvPicPr>
          <p:cNvPr id="3" name="73abdcb59237b325a31361a4e866dcb7">
            <a:hlinkClick r:id="" action="ppaction://media"/>
            <a:extLst>
              <a:ext uri="{FF2B5EF4-FFF2-40B4-BE49-F238E27FC236}">
                <a16:creationId xmlns:a16="http://schemas.microsoft.com/office/drawing/2014/main" id="{698119AA-4FC5-AB0B-01E7-0BC3C1505E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11898" y="1089116"/>
            <a:ext cx="3168203" cy="5632359"/>
          </a:xfrm>
          <a:prstGeom prst="rect">
            <a:avLst/>
          </a:prstGeom>
        </p:spPr>
      </p:pic>
    </p:spTree>
    <p:extLst>
      <p:ext uri="{BB962C8B-B14F-4D97-AF65-F5344CB8AC3E}">
        <p14:creationId xmlns:p14="http://schemas.microsoft.com/office/powerpoint/2010/main" val="279588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571DB-C7B2-A90E-E3C6-133FE9864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7F58A3-CDFD-916D-6142-05135FDB529F}"/>
              </a:ext>
            </a:extLst>
          </p:cNvPr>
          <p:cNvSpPr>
            <a:spLocks noGrp="1"/>
          </p:cNvSpPr>
          <p:nvPr>
            <p:ph type="title"/>
          </p:nvPr>
        </p:nvSpPr>
        <p:spPr>
          <a:xfrm>
            <a:off x="1885155" y="0"/>
            <a:ext cx="8421688" cy="1325563"/>
          </a:xfrm>
        </p:spPr>
        <p:txBody>
          <a:bodyPr>
            <a:normAutofit/>
          </a:bodyPr>
          <a:lstStyle/>
          <a:p>
            <a:r>
              <a:rPr lang="en-GB" sz="4000" dirty="0"/>
              <a:t>6 demo - walk</a:t>
            </a:r>
          </a:p>
        </p:txBody>
      </p:sp>
      <p:sp>
        <p:nvSpPr>
          <p:cNvPr id="11" name="Slide Number Placeholder 10">
            <a:extLst>
              <a:ext uri="{FF2B5EF4-FFF2-40B4-BE49-F238E27FC236}">
                <a16:creationId xmlns:a16="http://schemas.microsoft.com/office/drawing/2014/main" id="{4E6BCE9E-E27E-CC71-935E-461075FCE165}"/>
              </a:ext>
            </a:extLst>
          </p:cNvPr>
          <p:cNvSpPr>
            <a:spLocks noGrp="1"/>
          </p:cNvSpPr>
          <p:nvPr>
            <p:ph type="sldNum" sz="quarter" idx="12"/>
          </p:nvPr>
        </p:nvSpPr>
        <p:spPr/>
        <p:txBody>
          <a:bodyPr/>
          <a:lstStyle/>
          <a:p>
            <a:fld id="{A49DFD55-3C28-40EF-9E31-A92D2E4017FF}" type="slidenum">
              <a:rPr lang="en-US" smtClean="0"/>
              <a:pPr/>
              <a:t>31</a:t>
            </a:fld>
            <a:endParaRPr lang="en-US" dirty="0"/>
          </a:p>
        </p:txBody>
      </p:sp>
      <p:pic>
        <p:nvPicPr>
          <p:cNvPr id="3" name="b3212645d1e144e6aba78470c0252fd8">
            <a:hlinkClick r:id="" action="ppaction://media"/>
            <a:extLst>
              <a:ext uri="{FF2B5EF4-FFF2-40B4-BE49-F238E27FC236}">
                <a16:creationId xmlns:a16="http://schemas.microsoft.com/office/drawing/2014/main" id="{D21BE865-0C49-22EA-1D0C-435310EC0F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17369" y="1155421"/>
            <a:ext cx="3157261" cy="5612908"/>
          </a:xfrm>
          <a:prstGeom prst="rect">
            <a:avLst/>
          </a:prstGeom>
        </p:spPr>
      </p:pic>
    </p:spTree>
    <p:extLst>
      <p:ext uri="{BB962C8B-B14F-4D97-AF65-F5344CB8AC3E}">
        <p14:creationId xmlns:p14="http://schemas.microsoft.com/office/powerpoint/2010/main" val="190568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CFE67-5B57-27EB-092D-D67030EEE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85E607-2DED-98B6-3420-5E43C9FE8920}"/>
              </a:ext>
            </a:extLst>
          </p:cNvPr>
          <p:cNvSpPr>
            <a:spLocks noGrp="1"/>
          </p:cNvSpPr>
          <p:nvPr>
            <p:ph type="title"/>
          </p:nvPr>
        </p:nvSpPr>
        <p:spPr>
          <a:xfrm>
            <a:off x="1885156" y="0"/>
            <a:ext cx="8421688" cy="1325563"/>
          </a:xfrm>
        </p:spPr>
        <p:txBody>
          <a:bodyPr>
            <a:normAutofit/>
          </a:bodyPr>
          <a:lstStyle/>
          <a:p>
            <a:r>
              <a:rPr lang="en-GB" sz="4000" dirty="0"/>
              <a:t>6 demo - run</a:t>
            </a:r>
          </a:p>
        </p:txBody>
      </p:sp>
      <p:sp>
        <p:nvSpPr>
          <p:cNvPr id="11" name="Slide Number Placeholder 10">
            <a:extLst>
              <a:ext uri="{FF2B5EF4-FFF2-40B4-BE49-F238E27FC236}">
                <a16:creationId xmlns:a16="http://schemas.microsoft.com/office/drawing/2014/main" id="{18C1A4FD-487D-68F1-4E5D-E9131A40ECA5}"/>
              </a:ext>
            </a:extLst>
          </p:cNvPr>
          <p:cNvSpPr>
            <a:spLocks noGrp="1"/>
          </p:cNvSpPr>
          <p:nvPr>
            <p:ph type="sldNum" sz="quarter" idx="12"/>
          </p:nvPr>
        </p:nvSpPr>
        <p:spPr/>
        <p:txBody>
          <a:bodyPr/>
          <a:lstStyle/>
          <a:p>
            <a:fld id="{A49DFD55-3C28-40EF-9E31-A92D2E4017FF}" type="slidenum">
              <a:rPr lang="en-US" smtClean="0"/>
              <a:pPr/>
              <a:t>32</a:t>
            </a:fld>
            <a:endParaRPr lang="en-US" dirty="0"/>
          </a:p>
        </p:txBody>
      </p:sp>
      <p:pic>
        <p:nvPicPr>
          <p:cNvPr id="3" name="3ec1d806843d6d82523c4eb307d63171">
            <a:hlinkClick r:id="" action="ppaction://media"/>
            <a:extLst>
              <a:ext uri="{FF2B5EF4-FFF2-40B4-BE49-F238E27FC236}">
                <a16:creationId xmlns:a16="http://schemas.microsoft.com/office/drawing/2014/main" id="{A71F922E-EAE3-A4BF-1C39-539428F6E3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64447" y="1325563"/>
            <a:ext cx="3063105" cy="5445520"/>
          </a:xfrm>
          <a:prstGeom prst="rect">
            <a:avLst/>
          </a:prstGeom>
        </p:spPr>
      </p:pic>
    </p:spTree>
    <p:extLst>
      <p:ext uri="{BB962C8B-B14F-4D97-AF65-F5344CB8AC3E}">
        <p14:creationId xmlns:p14="http://schemas.microsoft.com/office/powerpoint/2010/main" val="181010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01AB7-269E-6738-1F17-EC59F9D350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4FA71-0422-DB32-AB7A-507BB1C6E05A}"/>
              </a:ext>
            </a:extLst>
          </p:cNvPr>
          <p:cNvSpPr>
            <a:spLocks noGrp="1"/>
          </p:cNvSpPr>
          <p:nvPr>
            <p:ph type="title"/>
          </p:nvPr>
        </p:nvSpPr>
        <p:spPr>
          <a:xfrm>
            <a:off x="1885156" y="53919"/>
            <a:ext cx="8421688" cy="1325563"/>
          </a:xfrm>
        </p:spPr>
        <p:txBody>
          <a:bodyPr>
            <a:normAutofit/>
          </a:bodyPr>
          <a:lstStyle/>
          <a:p>
            <a:r>
              <a:rPr lang="en-GB" sz="4000" dirty="0"/>
              <a:t>6 demo - lie down </a:t>
            </a:r>
          </a:p>
        </p:txBody>
      </p:sp>
      <p:sp>
        <p:nvSpPr>
          <p:cNvPr id="11" name="Slide Number Placeholder 10">
            <a:extLst>
              <a:ext uri="{FF2B5EF4-FFF2-40B4-BE49-F238E27FC236}">
                <a16:creationId xmlns:a16="http://schemas.microsoft.com/office/drawing/2014/main" id="{158CB9B6-EFC0-46ED-F203-4344F6E9A70B}"/>
              </a:ext>
            </a:extLst>
          </p:cNvPr>
          <p:cNvSpPr>
            <a:spLocks noGrp="1"/>
          </p:cNvSpPr>
          <p:nvPr>
            <p:ph type="sldNum" sz="quarter" idx="12"/>
          </p:nvPr>
        </p:nvSpPr>
        <p:spPr/>
        <p:txBody>
          <a:bodyPr/>
          <a:lstStyle/>
          <a:p>
            <a:fld id="{A49DFD55-3C28-40EF-9E31-A92D2E4017FF}" type="slidenum">
              <a:rPr lang="en-US" smtClean="0"/>
              <a:pPr/>
              <a:t>33</a:t>
            </a:fld>
            <a:endParaRPr lang="en-US" dirty="0"/>
          </a:p>
        </p:txBody>
      </p:sp>
      <p:pic>
        <p:nvPicPr>
          <p:cNvPr id="3" name="06d8a6034a374f1bbaff22c6da76e779">
            <a:hlinkClick r:id="" action="ppaction://media"/>
            <a:extLst>
              <a:ext uri="{FF2B5EF4-FFF2-40B4-BE49-F238E27FC236}">
                <a16:creationId xmlns:a16="http://schemas.microsoft.com/office/drawing/2014/main" id="{69C02612-72C3-25DD-1B03-2E64B576C9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03919" y="1330720"/>
            <a:ext cx="3032300" cy="5390755"/>
          </a:xfrm>
          <a:prstGeom prst="rect">
            <a:avLst/>
          </a:prstGeom>
        </p:spPr>
      </p:pic>
    </p:spTree>
    <p:extLst>
      <p:ext uri="{BB962C8B-B14F-4D97-AF65-F5344CB8AC3E}">
        <p14:creationId xmlns:p14="http://schemas.microsoft.com/office/powerpoint/2010/main" val="80561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973F6-02AD-91A6-51E3-367B43905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8A0948-1378-3BDD-DE9E-CC7084223ECE}"/>
              </a:ext>
            </a:extLst>
          </p:cNvPr>
          <p:cNvSpPr>
            <a:spLocks noGrp="1"/>
          </p:cNvSpPr>
          <p:nvPr>
            <p:ph type="title"/>
          </p:nvPr>
        </p:nvSpPr>
        <p:spPr>
          <a:xfrm>
            <a:off x="1885156" y="0"/>
            <a:ext cx="8421688" cy="1325563"/>
          </a:xfrm>
        </p:spPr>
        <p:txBody>
          <a:bodyPr>
            <a:normAutofit/>
          </a:bodyPr>
          <a:lstStyle/>
          <a:p>
            <a:r>
              <a:rPr lang="en-GB" sz="4000" dirty="0"/>
              <a:t>6 demo – sit &amp; movement</a:t>
            </a:r>
          </a:p>
        </p:txBody>
      </p:sp>
      <p:sp>
        <p:nvSpPr>
          <p:cNvPr id="11" name="Slide Number Placeholder 10">
            <a:extLst>
              <a:ext uri="{FF2B5EF4-FFF2-40B4-BE49-F238E27FC236}">
                <a16:creationId xmlns:a16="http://schemas.microsoft.com/office/drawing/2014/main" id="{54C87764-BA95-01A5-BF2B-313780276DC7}"/>
              </a:ext>
            </a:extLst>
          </p:cNvPr>
          <p:cNvSpPr>
            <a:spLocks noGrp="1"/>
          </p:cNvSpPr>
          <p:nvPr>
            <p:ph type="sldNum" sz="quarter" idx="12"/>
          </p:nvPr>
        </p:nvSpPr>
        <p:spPr/>
        <p:txBody>
          <a:bodyPr/>
          <a:lstStyle/>
          <a:p>
            <a:fld id="{A49DFD55-3C28-40EF-9E31-A92D2E4017FF}" type="slidenum">
              <a:rPr lang="en-US" smtClean="0"/>
              <a:pPr/>
              <a:t>34</a:t>
            </a:fld>
            <a:endParaRPr lang="en-US" dirty="0"/>
          </a:p>
        </p:txBody>
      </p:sp>
      <p:pic>
        <p:nvPicPr>
          <p:cNvPr id="3" name="2c3b3bf2eaa5f0ca7bb0fd2e5b6b61a8">
            <a:hlinkClick r:id="" action="ppaction://media"/>
            <a:extLst>
              <a:ext uri="{FF2B5EF4-FFF2-40B4-BE49-F238E27FC236}">
                <a16:creationId xmlns:a16="http://schemas.microsoft.com/office/drawing/2014/main" id="{71A7A713-4D65-8282-A541-44A66B4085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37499" y="891781"/>
            <a:ext cx="3317002" cy="5896893"/>
          </a:xfrm>
          <a:prstGeom prst="rect">
            <a:avLst/>
          </a:prstGeom>
        </p:spPr>
      </p:pic>
    </p:spTree>
    <p:extLst>
      <p:ext uri="{BB962C8B-B14F-4D97-AF65-F5344CB8AC3E}">
        <p14:creationId xmlns:p14="http://schemas.microsoft.com/office/powerpoint/2010/main" val="241659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819AC-19E1-3F50-A523-1D6EA12F6C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82BB2-268C-3D20-524D-8A0CDFE0A4A6}"/>
              </a:ext>
            </a:extLst>
          </p:cNvPr>
          <p:cNvSpPr>
            <a:spLocks noGrp="1"/>
          </p:cNvSpPr>
          <p:nvPr>
            <p:ph type="title"/>
          </p:nvPr>
        </p:nvSpPr>
        <p:spPr>
          <a:xfrm>
            <a:off x="1885156" y="0"/>
            <a:ext cx="8421688" cy="1325563"/>
          </a:xfrm>
        </p:spPr>
        <p:txBody>
          <a:bodyPr>
            <a:normAutofit/>
          </a:bodyPr>
          <a:lstStyle/>
          <a:p>
            <a:r>
              <a:rPr lang="en-GB" sz="4000" dirty="0"/>
              <a:t>6 demo – SPO2 and heart rate</a:t>
            </a:r>
          </a:p>
        </p:txBody>
      </p:sp>
      <p:sp>
        <p:nvSpPr>
          <p:cNvPr id="11" name="Slide Number Placeholder 10">
            <a:extLst>
              <a:ext uri="{FF2B5EF4-FFF2-40B4-BE49-F238E27FC236}">
                <a16:creationId xmlns:a16="http://schemas.microsoft.com/office/drawing/2014/main" id="{5DE78DB9-50F5-20C3-A4F5-36EF803629A1}"/>
              </a:ext>
            </a:extLst>
          </p:cNvPr>
          <p:cNvSpPr>
            <a:spLocks noGrp="1"/>
          </p:cNvSpPr>
          <p:nvPr>
            <p:ph type="sldNum" sz="quarter" idx="12"/>
          </p:nvPr>
        </p:nvSpPr>
        <p:spPr/>
        <p:txBody>
          <a:bodyPr/>
          <a:lstStyle/>
          <a:p>
            <a:fld id="{A49DFD55-3C28-40EF-9E31-A92D2E4017FF}" type="slidenum">
              <a:rPr lang="en-US" smtClean="0"/>
              <a:pPr/>
              <a:t>35</a:t>
            </a:fld>
            <a:endParaRPr lang="en-US" dirty="0"/>
          </a:p>
        </p:txBody>
      </p:sp>
      <p:pic>
        <p:nvPicPr>
          <p:cNvPr id="4" name="526dc0d4f27b811740c958c764e26fbf">
            <a:hlinkClick r:id="" action="ppaction://media"/>
            <a:extLst>
              <a:ext uri="{FF2B5EF4-FFF2-40B4-BE49-F238E27FC236}">
                <a16:creationId xmlns:a16="http://schemas.microsoft.com/office/drawing/2014/main" id="{24BFA49D-6CC0-A16B-68D9-B8B0EA34B9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17529" y="1109133"/>
            <a:ext cx="3156942" cy="5612342"/>
          </a:xfrm>
          <a:prstGeom prst="rect">
            <a:avLst/>
          </a:prstGeom>
        </p:spPr>
      </p:pic>
    </p:spTree>
    <p:extLst>
      <p:ext uri="{BB962C8B-B14F-4D97-AF65-F5344CB8AC3E}">
        <p14:creationId xmlns:p14="http://schemas.microsoft.com/office/powerpoint/2010/main" val="281991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131C3-4086-CA31-7EBE-F1CD7CE8C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3AFAC-E156-019F-955F-88AE2C7D10B9}"/>
              </a:ext>
            </a:extLst>
          </p:cNvPr>
          <p:cNvSpPr>
            <a:spLocks noGrp="1"/>
          </p:cNvSpPr>
          <p:nvPr>
            <p:ph type="title"/>
          </p:nvPr>
        </p:nvSpPr>
        <p:spPr>
          <a:xfrm>
            <a:off x="1885156" y="419044"/>
            <a:ext cx="8421688" cy="1325563"/>
          </a:xfrm>
        </p:spPr>
        <p:txBody>
          <a:bodyPr>
            <a:normAutofit/>
          </a:bodyPr>
          <a:lstStyle/>
          <a:p>
            <a:r>
              <a:rPr lang="en-GB" sz="4000" dirty="0"/>
              <a:t>4.4 ML training acceleration</a:t>
            </a:r>
          </a:p>
        </p:txBody>
      </p:sp>
      <p:sp>
        <p:nvSpPr>
          <p:cNvPr id="11" name="Slide Number Placeholder 10">
            <a:extLst>
              <a:ext uri="{FF2B5EF4-FFF2-40B4-BE49-F238E27FC236}">
                <a16:creationId xmlns:a16="http://schemas.microsoft.com/office/drawing/2014/main" id="{1DE3F6FE-4B2A-BC7F-3F72-FC6C35C0F244}"/>
              </a:ext>
            </a:extLst>
          </p:cNvPr>
          <p:cNvSpPr>
            <a:spLocks noGrp="1"/>
          </p:cNvSpPr>
          <p:nvPr>
            <p:ph type="sldNum" sz="quarter" idx="12"/>
          </p:nvPr>
        </p:nvSpPr>
        <p:spPr/>
        <p:txBody>
          <a:bodyPr/>
          <a:lstStyle/>
          <a:p>
            <a:fld id="{A49DFD55-3C28-40EF-9E31-A92D2E4017FF}" type="slidenum">
              <a:rPr lang="en-US" smtClean="0"/>
              <a:pPr/>
              <a:t>36</a:t>
            </a:fld>
            <a:endParaRPr lang="en-US" dirty="0"/>
          </a:p>
        </p:txBody>
      </p:sp>
      <p:sp>
        <p:nvSpPr>
          <p:cNvPr id="5" name="Text Placeholder 2">
            <a:extLst>
              <a:ext uri="{FF2B5EF4-FFF2-40B4-BE49-F238E27FC236}">
                <a16:creationId xmlns:a16="http://schemas.microsoft.com/office/drawing/2014/main" id="{ABCDF3C1-950E-21CC-273F-3EC85ECD17CF}"/>
              </a:ext>
            </a:extLst>
          </p:cNvPr>
          <p:cNvSpPr>
            <a:spLocks noGrp="1"/>
          </p:cNvSpPr>
          <p:nvPr>
            <p:ph type="body" idx="1"/>
          </p:nvPr>
        </p:nvSpPr>
        <p:spPr>
          <a:xfrm>
            <a:off x="1885156" y="1438567"/>
            <a:ext cx="8827248" cy="1516173"/>
          </a:xfrm>
        </p:spPr>
        <p:txBody>
          <a:bodyPr/>
          <a:lstStyle/>
          <a:p>
            <a:pPr algn="just"/>
            <a:r>
              <a:rPr lang="en-US" sz="2400" b="1" i="0" dirty="0">
                <a:solidFill>
                  <a:srgbClr val="374151"/>
                </a:solidFill>
                <a:effectLst/>
                <a:latin typeface="Söhne"/>
              </a:rPr>
              <a:t>Eigen Library</a:t>
            </a:r>
            <a:r>
              <a:rPr lang="en-GB" sz="2400" dirty="0">
                <a:solidFill>
                  <a:srgbClr val="374151"/>
                </a:solidFill>
                <a:latin typeface="Söhne"/>
              </a:rPr>
              <a:t>:</a:t>
            </a:r>
            <a:r>
              <a:rPr lang="zh-CN" altLang="en-US" sz="2400" dirty="0">
                <a:solidFill>
                  <a:srgbClr val="374151"/>
                </a:solidFill>
                <a:latin typeface="Söhne"/>
              </a:rPr>
              <a:t> </a:t>
            </a:r>
            <a:r>
              <a:rPr lang="en-US" altLang="zh-CN" sz="2400" dirty="0">
                <a:solidFill>
                  <a:srgbClr val="374151"/>
                </a:solidFill>
                <a:latin typeface="Söhne"/>
              </a:rPr>
              <a:t>a high-level C++ library for matrix operations</a:t>
            </a:r>
          </a:p>
          <a:p>
            <a:pPr algn="just"/>
            <a:r>
              <a:rPr lang="en-US" sz="2400" b="1" i="0" dirty="0">
                <a:solidFill>
                  <a:srgbClr val="374151"/>
                </a:solidFill>
                <a:effectLst/>
                <a:latin typeface="Söhne"/>
              </a:rPr>
              <a:t>Strassen Algorithm</a:t>
            </a:r>
            <a:r>
              <a:rPr lang="en-US" sz="2400" b="0" i="0" dirty="0">
                <a:solidFill>
                  <a:srgbClr val="374151"/>
                </a:solidFill>
                <a:effectLst/>
                <a:latin typeface="Söhne"/>
              </a:rPr>
              <a:t>: reducing time complexity of matrix multiplication from n^3 to n^2.7.</a:t>
            </a:r>
          </a:p>
        </p:txBody>
      </p:sp>
      <p:pic>
        <p:nvPicPr>
          <p:cNvPr id="7" name="Picture 6">
            <a:extLst>
              <a:ext uri="{FF2B5EF4-FFF2-40B4-BE49-F238E27FC236}">
                <a16:creationId xmlns:a16="http://schemas.microsoft.com/office/drawing/2014/main" id="{1CE49F7D-D798-A14E-E380-3424C9035CA4}"/>
              </a:ext>
            </a:extLst>
          </p:cNvPr>
          <p:cNvPicPr>
            <a:picLocks noChangeAspect="1"/>
          </p:cNvPicPr>
          <p:nvPr/>
        </p:nvPicPr>
        <p:blipFill>
          <a:blip r:embed="rId2"/>
          <a:stretch>
            <a:fillRect/>
          </a:stretch>
        </p:blipFill>
        <p:spPr>
          <a:xfrm>
            <a:off x="0" y="4139515"/>
            <a:ext cx="5654496" cy="854749"/>
          </a:xfrm>
          <a:prstGeom prst="rect">
            <a:avLst/>
          </a:prstGeom>
        </p:spPr>
      </p:pic>
      <p:pic>
        <p:nvPicPr>
          <p:cNvPr id="9" name="Picture 8">
            <a:extLst>
              <a:ext uri="{FF2B5EF4-FFF2-40B4-BE49-F238E27FC236}">
                <a16:creationId xmlns:a16="http://schemas.microsoft.com/office/drawing/2014/main" id="{49DF3A65-480C-E06A-7B8F-4B6E9EE5FA26}"/>
              </a:ext>
            </a:extLst>
          </p:cNvPr>
          <p:cNvPicPr>
            <a:picLocks noChangeAspect="1"/>
          </p:cNvPicPr>
          <p:nvPr/>
        </p:nvPicPr>
        <p:blipFill>
          <a:blip r:embed="rId3"/>
          <a:stretch>
            <a:fillRect/>
          </a:stretch>
        </p:blipFill>
        <p:spPr>
          <a:xfrm>
            <a:off x="6887908" y="2699288"/>
            <a:ext cx="2822427" cy="2407945"/>
          </a:xfrm>
          <a:prstGeom prst="rect">
            <a:avLst/>
          </a:prstGeom>
        </p:spPr>
      </p:pic>
      <p:sp>
        <p:nvSpPr>
          <p:cNvPr id="10" name="Arrow: Right 9">
            <a:extLst>
              <a:ext uri="{FF2B5EF4-FFF2-40B4-BE49-F238E27FC236}">
                <a16:creationId xmlns:a16="http://schemas.microsoft.com/office/drawing/2014/main" id="{27C062EB-4415-6CB1-E51C-4B2D336BB55D}"/>
              </a:ext>
            </a:extLst>
          </p:cNvPr>
          <p:cNvSpPr/>
          <p:nvPr/>
        </p:nvSpPr>
        <p:spPr>
          <a:xfrm>
            <a:off x="5719922" y="4419866"/>
            <a:ext cx="57885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625DD118-C429-4FDC-9380-084D5316881F}"/>
              </a:ext>
            </a:extLst>
          </p:cNvPr>
          <p:cNvPicPr>
            <a:picLocks noChangeAspect="1"/>
          </p:cNvPicPr>
          <p:nvPr/>
        </p:nvPicPr>
        <p:blipFill>
          <a:blip r:embed="rId4"/>
          <a:stretch>
            <a:fillRect/>
          </a:stretch>
        </p:blipFill>
        <p:spPr>
          <a:xfrm>
            <a:off x="5975798" y="5212366"/>
            <a:ext cx="5178514" cy="716609"/>
          </a:xfrm>
          <a:prstGeom prst="rect">
            <a:avLst/>
          </a:prstGeom>
        </p:spPr>
      </p:pic>
    </p:spTree>
    <p:extLst>
      <p:ext uri="{BB962C8B-B14F-4D97-AF65-F5344CB8AC3E}">
        <p14:creationId xmlns:p14="http://schemas.microsoft.com/office/powerpoint/2010/main" val="1839397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F35A2-F8A1-F591-D4CF-713F435994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A9827-2AD7-95F8-F780-73C917E7AE5F}"/>
              </a:ext>
            </a:extLst>
          </p:cNvPr>
          <p:cNvSpPr>
            <a:spLocks noGrp="1"/>
          </p:cNvSpPr>
          <p:nvPr>
            <p:ph type="title"/>
          </p:nvPr>
        </p:nvSpPr>
        <p:spPr>
          <a:xfrm>
            <a:off x="1885156" y="419044"/>
            <a:ext cx="8421688" cy="1325563"/>
          </a:xfrm>
        </p:spPr>
        <p:txBody>
          <a:bodyPr>
            <a:normAutofit/>
          </a:bodyPr>
          <a:lstStyle/>
          <a:p>
            <a:r>
              <a:rPr lang="en-GB" sz="4000" dirty="0"/>
              <a:t>4.4 ML training acceleration</a:t>
            </a:r>
          </a:p>
        </p:txBody>
      </p:sp>
      <p:sp>
        <p:nvSpPr>
          <p:cNvPr id="11" name="Slide Number Placeholder 10">
            <a:extLst>
              <a:ext uri="{FF2B5EF4-FFF2-40B4-BE49-F238E27FC236}">
                <a16:creationId xmlns:a16="http://schemas.microsoft.com/office/drawing/2014/main" id="{994E51DD-CC1A-83AE-AACC-01217BA4A958}"/>
              </a:ext>
            </a:extLst>
          </p:cNvPr>
          <p:cNvSpPr>
            <a:spLocks noGrp="1"/>
          </p:cNvSpPr>
          <p:nvPr>
            <p:ph type="sldNum" sz="quarter" idx="12"/>
          </p:nvPr>
        </p:nvSpPr>
        <p:spPr/>
        <p:txBody>
          <a:bodyPr/>
          <a:lstStyle/>
          <a:p>
            <a:fld id="{A49DFD55-3C28-40EF-9E31-A92D2E4017FF}" type="slidenum">
              <a:rPr lang="en-US" smtClean="0"/>
              <a:pPr/>
              <a:t>37</a:t>
            </a:fld>
            <a:endParaRPr lang="en-US" dirty="0"/>
          </a:p>
        </p:txBody>
      </p:sp>
      <p:sp>
        <p:nvSpPr>
          <p:cNvPr id="5" name="Text Placeholder 2">
            <a:extLst>
              <a:ext uri="{FF2B5EF4-FFF2-40B4-BE49-F238E27FC236}">
                <a16:creationId xmlns:a16="http://schemas.microsoft.com/office/drawing/2014/main" id="{893CDE50-3398-2BE6-87ED-400DC0E4A129}"/>
              </a:ext>
            </a:extLst>
          </p:cNvPr>
          <p:cNvSpPr>
            <a:spLocks noGrp="1"/>
          </p:cNvSpPr>
          <p:nvPr>
            <p:ph type="body" idx="1"/>
          </p:nvPr>
        </p:nvSpPr>
        <p:spPr>
          <a:xfrm>
            <a:off x="1885156" y="1438567"/>
            <a:ext cx="8827248" cy="1516173"/>
          </a:xfrm>
        </p:spPr>
        <p:txBody>
          <a:bodyPr/>
          <a:lstStyle/>
          <a:p>
            <a:pPr algn="just"/>
            <a:r>
              <a:rPr lang="en-US" sz="2400" b="1" i="0" dirty="0">
                <a:solidFill>
                  <a:srgbClr val="374151"/>
                </a:solidFill>
                <a:effectLst/>
                <a:latin typeface="Söhne"/>
              </a:rPr>
              <a:t>Eigen Library</a:t>
            </a:r>
            <a:r>
              <a:rPr lang="en-GB" sz="2400" dirty="0">
                <a:solidFill>
                  <a:srgbClr val="374151"/>
                </a:solidFill>
                <a:latin typeface="Söhne"/>
              </a:rPr>
              <a:t>:</a:t>
            </a:r>
            <a:r>
              <a:rPr lang="zh-CN" altLang="en-US" sz="2400" dirty="0">
                <a:solidFill>
                  <a:srgbClr val="374151"/>
                </a:solidFill>
                <a:latin typeface="Söhne"/>
              </a:rPr>
              <a:t> </a:t>
            </a:r>
            <a:r>
              <a:rPr lang="en-US" altLang="zh-CN" sz="2400" dirty="0">
                <a:solidFill>
                  <a:srgbClr val="374151"/>
                </a:solidFill>
                <a:latin typeface="Söhne"/>
              </a:rPr>
              <a:t>a high-level C++ library for matrix operations</a:t>
            </a:r>
          </a:p>
          <a:p>
            <a:pPr algn="just"/>
            <a:r>
              <a:rPr lang="en-US" sz="2400" b="1" i="0" dirty="0">
                <a:solidFill>
                  <a:srgbClr val="374151"/>
                </a:solidFill>
                <a:effectLst/>
                <a:latin typeface="Söhne"/>
              </a:rPr>
              <a:t>Strassen Algorithm</a:t>
            </a:r>
            <a:r>
              <a:rPr lang="en-US" sz="2400" b="0" i="0" dirty="0">
                <a:solidFill>
                  <a:srgbClr val="374151"/>
                </a:solidFill>
                <a:effectLst/>
                <a:latin typeface="Söhne"/>
              </a:rPr>
              <a:t>: reducing time complexity of matrix multiplication from n^3 to n^2.7.</a:t>
            </a:r>
          </a:p>
        </p:txBody>
      </p:sp>
      <p:pic>
        <p:nvPicPr>
          <p:cNvPr id="4" name="Picture 3">
            <a:extLst>
              <a:ext uri="{FF2B5EF4-FFF2-40B4-BE49-F238E27FC236}">
                <a16:creationId xmlns:a16="http://schemas.microsoft.com/office/drawing/2014/main" id="{95DFBFD5-1D3A-29FC-A49D-0D95875C63EC}"/>
              </a:ext>
            </a:extLst>
          </p:cNvPr>
          <p:cNvPicPr>
            <a:picLocks noChangeAspect="1"/>
          </p:cNvPicPr>
          <p:nvPr/>
        </p:nvPicPr>
        <p:blipFill>
          <a:blip r:embed="rId2"/>
          <a:stretch>
            <a:fillRect/>
          </a:stretch>
        </p:blipFill>
        <p:spPr>
          <a:xfrm>
            <a:off x="1673179" y="3019056"/>
            <a:ext cx="9039225" cy="3457575"/>
          </a:xfrm>
          <a:prstGeom prst="rect">
            <a:avLst/>
          </a:prstGeom>
        </p:spPr>
      </p:pic>
    </p:spTree>
    <p:extLst>
      <p:ext uri="{BB962C8B-B14F-4D97-AF65-F5344CB8AC3E}">
        <p14:creationId xmlns:p14="http://schemas.microsoft.com/office/powerpoint/2010/main" val="3620073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1D91E-1A5B-A46E-81CC-501C4085AFB6}"/>
              </a:ext>
            </a:extLst>
          </p:cNvPr>
          <p:cNvSpPr>
            <a:spLocks noGrp="1"/>
          </p:cNvSpPr>
          <p:nvPr>
            <p:ph type="title"/>
          </p:nvPr>
        </p:nvSpPr>
        <p:spPr>
          <a:xfrm>
            <a:off x="1885156" y="592919"/>
            <a:ext cx="8421688" cy="1325563"/>
          </a:xfrm>
        </p:spPr>
        <p:txBody>
          <a:bodyPr/>
          <a:lstStyle/>
          <a:p>
            <a:r>
              <a:rPr lang="en-US" dirty="0"/>
              <a:t>Competing products</a:t>
            </a:r>
            <a:endParaRPr lang="en-GB" dirty="0"/>
          </a:p>
        </p:txBody>
      </p:sp>
      <p:sp>
        <p:nvSpPr>
          <p:cNvPr id="11" name="Slide Number Placeholder 10">
            <a:extLst>
              <a:ext uri="{FF2B5EF4-FFF2-40B4-BE49-F238E27FC236}">
                <a16:creationId xmlns:a16="http://schemas.microsoft.com/office/drawing/2014/main" id="{110F9EB3-9952-5F96-BEEE-9F01215B732F}"/>
              </a:ext>
            </a:extLst>
          </p:cNvPr>
          <p:cNvSpPr>
            <a:spLocks noGrp="1"/>
          </p:cNvSpPr>
          <p:nvPr>
            <p:ph type="sldNum" sz="quarter" idx="12"/>
          </p:nvPr>
        </p:nvSpPr>
        <p:spPr/>
        <p:txBody>
          <a:bodyPr/>
          <a:lstStyle/>
          <a:p>
            <a:fld id="{A49DFD55-3C28-40EF-9E31-A92D2E4017FF}" type="slidenum">
              <a:rPr lang="en-US" smtClean="0"/>
              <a:pPr/>
              <a:t>38</a:t>
            </a:fld>
            <a:endParaRPr lang="en-US" dirty="0"/>
          </a:p>
        </p:txBody>
      </p:sp>
      <p:sp>
        <p:nvSpPr>
          <p:cNvPr id="13" name="Text Placeholder 12">
            <a:extLst>
              <a:ext uri="{FF2B5EF4-FFF2-40B4-BE49-F238E27FC236}">
                <a16:creationId xmlns:a16="http://schemas.microsoft.com/office/drawing/2014/main" id="{4C6F8A3E-3C8D-2930-32AE-65E67BD5C21F}"/>
              </a:ext>
            </a:extLst>
          </p:cNvPr>
          <p:cNvSpPr>
            <a:spLocks noGrp="1"/>
          </p:cNvSpPr>
          <p:nvPr>
            <p:ph type="body" idx="1"/>
          </p:nvPr>
        </p:nvSpPr>
        <p:spPr>
          <a:xfrm>
            <a:off x="1045921" y="3725460"/>
            <a:ext cx="2743200" cy="1481992"/>
          </a:xfrm>
        </p:spPr>
        <p:txBody>
          <a:bodyPr/>
          <a:lstStyle/>
          <a:p>
            <a:r>
              <a:rPr lang="en-GB" dirty="0"/>
              <a:t>Limited functions</a:t>
            </a:r>
          </a:p>
          <a:p>
            <a:r>
              <a:rPr lang="en-GB" dirty="0"/>
              <a:t>Cannot adjust based on activities</a:t>
            </a:r>
          </a:p>
        </p:txBody>
      </p:sp>
      <p:sp>
        <p:nvSpPr>
          <p:cNvPr id="14" name="Text Placeholder 13">
            <a:extLst>
              <a:ext uri="{FF2B5EF4-FFF2-40B4-BE49-F238E27FC236}">
                <a16:creationId xmlns:a16="http://schemas.microsoft.com/office/drawing/2014/main" id="{EDBFEAFF-AA40-2C75-959D-791BFE850F07}"/>
              </a:ext>
            </a:extLst>
          </p:cNvPr>
          <p:cNvSpPr>
            <a:spLocks noGrp="1"/>
          </p:cNvSpPr>
          <p:nvPr>
            <p:ph type="body" sz="quarter" idx="3"/>
          </p:nvPr>
        </p:nvSpPr>
        <p:spPr>
          <a:xfrm>
            <a:off x="4328350" y="4214387"/>
            <a:ext cx="3240850" cy="823912"/>
          </a:xfrm>
        </p:spPr>
        <p:txBody>
          <a:bodyPr/>
          <a:lstStyle/>
          <a:p>
            <a:r>
              <a:rPr lang="en-GB" dirty="0"/>
              <a:t>Expensive </a:t>
            </a:r>
          </a:p>
          <a:p>
            <a:r>
              <a:rPr lang="en-GB" dirty="0"/>
              <a:t>cannot detect postures</a:t>
            </a:r>
          </a:p>
        </p:txBody>
      </p:sp>
      <p:sp>
        <p:nvSpPr>
          <p:cNvPr id="15" name="Text Placeholder 14">
            <a:extLst>
              <a:ext uri="{FF2B5EF4-FFF2-40B4-BE49-F238E27FC236}">
                <a16:creationId xmlns:a16="http://schemas.microsoft.com/office/drawing/2014/main" id="{83333B48-ABD5-B897-89D9-F2666EB4CC61}"/>
              </a:ext>
            </a:extLst>
          </p:cNvPr>
          <p:cNvSpPr>
            <a:spLocks noGrp="1"/>
          </p:cNvSpPr>
          <p:nvPr>
            <p:ph type="body" idx="13"/>
          </p:nvPr>
        </p:nvSpPr>
        <p:spPr>
          <a:xfrm>
            <a:off x="8015621" y="1998059"/>
            <a:ext cx="2882475" cy="823912"/>
          </a:xfrm>
        </p:spPr>
        <p:txBody>
          <a:bodyPr/>
          <a:lstStyle/>
          <a:p>
            <a:r>
              <a:rPr lang="en-GB" sz="2800" dirty="0"/>
              <a:t>Other IoT SPO2 projects</a:t>
            </a:r>
          </a:p>
        </p:txBody>
      </p:sp>
      <p:pic>
        <p:nvPicPr>
          <p:cNvPr id="19" name="Picture 18" descr="A picture containing text, clock&#10;&#10;Description automatically generated">
            <a:extLst>
              <a:ext uri="{FF2B5EF4-FFF2-40B4-BE49-F238E27FC236}">
                <a16:creationId xmlns:a16="http://schemas.microsoft.com/office/drawing/2014/main" id="{BE3186A7-0186-CB49-D510-F2FFB7FDBAEB}"/>
              </a:ext>
            </a:extLst>
          </p:cNvPr>
          <p:cNvPicPr>
            <a:picLocks noChangeAspect="1"/>
          </p:cNvPicPr>
          <p:nvPr/>
        </p:nvPicPr>
        <p:blipFill>
          <a:blip r:embed="rId2"/>
          <a:stretch>
            <a:fillRect/>
          </a:stretch>
        </p:blipFill>
        <p:spPr>
          <a:xfrm>
            <a:off x="1414690" y="1650548"/>
            <a:ext cx="1778452" cy="1778452"/>
          </a:xfrm>
          <a:prstGeom prst="rect">
            <a:avLst/>
          </a:prstGeom>
        </p:spPr>
      </p:pic>
      <p:pic>
        <p:nvPicPr>
          <p:cNvPr id="21" name="Picture 20" descr="A black watch with a white face&#10;&#10;Description automatically generated with low confidence">
            <a:extLst>
              <a:ext uri="{FF2B5EF4-FFF2-40B4-BE49-F238E27FC236}">
                <a16:creationId xmlns:a16="http://schemas.microsoft.com/office/drawing/2014/main" id="{A352A7AF-7B8A-94DB-389F-0EDDC592C2A6}"/>
              </a:ext>
            </a:extLst>
          </p:cNvPr>
          <p:cNvPicPr>
            <a:picLocks noChangeAspect="1"/>
          </p:cNvPicPr>
          <p:nvPr/>
        </p:nvPicPr>
        <p:blipFill>
          <a:blip r:embed="rId3"/>
          <a:stretch>
            <a:fillRect/>
          </a:stretch>
        </p:blipFill>
        <p:spPr>
          <a:xfrm>
            <a:off x="4699000" y="1650548"/>
            <a:ext cx="2330122" cy="2330122"/>
          </a:xfrm>
          <a:prstGeom prst="rect">
            <a:avLst/>
          </a:prstGeom>
        </p:spPr>
      </p:pic>
      <p:sp>
        <p:nvSpPr>
          <p:cNvPr id="22" name="Text Placeholder 13">
            <a:extLst>
              <a:ext uri="{FF2B5EF4-FFF2-40B4-BE49-F238E27FC236}">
                <a16:creationId xmlns:a16="http://schemas.microsoft.com/office/drawing/2014/main" id="{AB29DA74-36E9-417C-6457-D4FACF570BDF}"/>
              </a:ext>
            </a:extLst>
          </p:cNvPr>
          <p:cNvSpPr txBox="1">
            <a:spLocks/>
          </p:cNvSpPr>
          <p:nvPr/>
        </p:nvSpPr>
        <p:spPr>
          <a:xfrm>
            <a:off x="8015621" y="3063809"/>
            <a:ext cx="3457693" cy="197449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dirty="0"/>
              <a:t>Use IoT chip ESP8266</a:t>
            </a:r>
          </a:p>
          <a:p>
            <a:r>
              <a:rPr lang="en-GB" dirty="0"/>
              <a:t>Not connected to mobile device.</a:t>
            </a:r>
          </a:p>
          <a:p>
            <a:r>
              <a:rPr lang="en-GB" dirty="0"/>
              <a:t>Not flexible</a:t>
            </a:r>
          </a:p>
        </p:txBody>
      </p:sp>
    </p:spTree>
    <p:extLst>
      <p:ext uri="{BB962C8B-B14F-4D97-AF65-F5344CB8AC3E}">
        <p14:creationId xmlns:p14="http://schemas.microsoft.com/office/powerpoint/2010/main" val="2864806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3AFF0-AF23-69E0-E50A-6EBD89232483}"/>
              </a:ext>
            </a:extLst>
          </p:cNvPr>
          <p:cNvSpPr>
            <a:spLocks noGrp="1"/>
          </p:cNvSpPr>
          <p:nvPr>
            <p:ph type="title"/>
          </p:nvPr>
        </p:nvSpPr>
        <p:spPr>
          <a:xfrm>
            <a:off x="1885156" y="306188"/>
            <a:ext cx="8421688" cy="1325563"/>
          </a:xfrm>
        </p:spPr>
        <p:txBody>
          <a:bodyPr>
            <a:normAutofit/>
          </a:bodyPr>
          <a:lstStyle/>
          <a:p>
            <a:r>
              <a:rPr lang="en-US" altLang="zh-CN" sz="4800" dirty="0"/>
              <a:t>Functionalities</a:t>
            </a:r>
            <a:endParaRPr lang="en-GB" sz="4800" dirty="0"/>
          </a:p>
        </p:txBody>
      </p:sp>
      <p:sp>
        <p:nvSpPr>
          <p:cNvPr id="3" name="Text Placeholder 2">
            <a:extLst>
              <a:ext uri="{FF2B5EF4-FFF2-40B4-BE49-F238E27FC236}">
                <a16:creationId xmlns:a16="http://schemas.microsoft.com/office/drawing/2014/main" id="{60379E0E-DC9C-27B5-FF23-1DDA142989B9}"/>
              </a:ext>
            </a:extLst>
          </p:cNvPr>
          <p:cNvSpPr>
            <a:spLocks noGrp="1"/>
          </p:cNvSpPr>
          <p:nvPr>
            <p:ph type="body" idx="1"/>
          </p:nvPr>
        </p:nvSpPr>
        <p:spPr>
          <a:xfrm>
            <a:off x="1040652" y="1631751"/>
            <a:ext cx="10110696" cy="4403289"/>
          </a:xfrm>
        </p:spPr>
        <p:txBody>
          <a:bodyPr/>
          <a:lstStyle/>
          <a:p>
            <a:pPr algn="just">
              <a:buFont typeface="Arial" panose="020B0604020202020204" pitchFamily="34" charset="0"/>
              <a:buChar char="•"/>
            </a:pPr>
            <a:r>
              <a:rPr lang="en-US" sz="2200" b="0" i="0" dirty="0">
                <a:solidFill>
                  <a:srgbClr val="374151"/>
                </a:solidFill>
                <a:effectLst/>
                <a:latin typeface="Söhne"/>
              </a:rPr>
              <a:t>SpO2 levels may naturally drop slightly during sleep but should remain above 90%. Low SpO2 levels during sleep could indicate health issues such as sleep apnea.</a:t>
            </a:r>
          </a:p>
          <a:p>
            <a:pPr algn="just">
              <a:buFont typeface="Arial" panose="020B0604020202020204" pitchFamily="34" charset="0"/>
              <a:buChar char="•"/>
            </a:pPr>
            <a:r>
              <a:rPr lang="en-US" sz="2200" b="0" i="0" dirty="0">
                <a:solidFill>
                  <a:srgbClr val="374151"/>
                </a:solidFill>
                <a:effectLst/>
                <a:latin typeface="Söhne"/>
              </a:rPr>
              <a:t>SpO2 levels can also fluctuate during exercise, with normal levels ranging from 95% to 100%. If levels fall below 90%, it may suggest hypoxia</a:t>
            </a:r>
            <a:r>
              <a:rPr lang="en-US" sz="2200" dirty="0">
                <a:solidFill>
                  <a:srgbClr val="374151"/>
                </a:solidFill>
                <a:latin typeface="Söhne"/>
              </a:rPr>
              <a:t>. </a:t>
            </a:r>
          </a:p>
          <a:p>
            <a:pPr algn="just">
              <a:buFont typeface="Arial" panose="020B0604020202020204" pitchFamily="34" charset="0"/>
              <a:buChar char="•"/>
            </a:pPr>
            <a:r>
              <a:rPr lang="en-US" sz="2200" dirty="0">
                <a:solidFill>
                  <a:srgbClr val="374151"/>
                </a:solidFill>
                <a:latin typeface="Söhne"/>
              </a:rPr>
              <a:t>Monitoring SpO2 levels alone is important, but incorporating an IMU sensor can provide additional benefits.</a:t>
            </a:r>
            <a:endParaRPr lang="en-US" sz="2200" b="0" i="0" dirty="0">
              <a:solidFill>
                <a:srgbClr val="374151"/>
              </a:solidFill>
              <a:effectLst/>
              <a:latin typeface="Söhne"/>
            </a:endParaRPr>
          </a:p>
          <a:p>
            <a:pPr algn="just">
              <a:buFont typeface="Arial" panose="020B0604020202020204" pitchFamily="34" charset="0"/>
              <a:buChar char="•"/>
            </a:pPr>
            <a:r>
              <a:rPr lang="en-US" sz="2200" b="0" i="0" dirty="0">
                <a:solidFill>
                  <a:srgbClr val="374151"/>
                </a:solidFill>
                <a:effectLst/>
                <a:latin typeface="Söhne"/>
              </a:rPr>
              <a:t>The IMU sensor can track daily activity levels, detect falls.</a:t>
            </a:r>
          </a:p>
          <a:p>
            <a:pPr algn="just">
              <a:buFont typeface="Arial" panose="020B0604020202020204" pitchFamily="34" charset="0"/>
              <a:buChar char="•"/>
            </a:pPr>
            <a:r>
              <a:rPr lang="en-US" sz="2200" b="0" i="0" dirty="0">
                <a:solidFill>
                  <a:srgbClr val="374151"/>
                </a:solidFill>
                <a:effectLst/>
                <a:latin typeface="Söhne"/>
              </a:rPr>
              <a:t>Combining SpO2 measurement with IMU data provides a more comprehensive understanding of overall health and physical activity levels.</a:t>
            </a:r>
          </a:p>
        </p:txBody>
      </p:sp>
      <p:sp>
        <p:nvSpPr>
          <p:cNvPr id="11" name="Slide Number Placeholder 10">
            <a:extLst>
              <a:ext uri="{FF2B5EF4-FFF2-40B4-BE49-F238E27FC236}">
                <a16:creationId xmlns:a16="http://schemas.microsoft.com/office/drawing/2014/main" id="{0657C5A3-5A4E-2CFA-761D-A3D1D7CEB839}"/>
              </a:ext>
            </a:extLst>
          </p:cNvPr>
          <p:cNvSpPr>
            <a:spLocks noGrp="1"/>
          </p:cNvSpPr>
          <p:nvPr>
            <p:ph type="sldNum" sz="quarter" idx="12"/>
          </p:nvPr>
        </p:nvSpPr>
        <p:spPr/>
        <p:txBody>
          <a:bodyPr/>
          <a:lstStyle/>
          <a:p>
            <a:fld id="{A49DFD55-3C28-40EF-9E31-A92D2E4017FF}" type="slidenum">
              <a:rPr lang="en-US" smtClean="0"/>
              <a:pPr/>
              <a:t>39</a:t>
            </a:fld>
            <a:endParaRPr lang="en-US" dirty="0"/>
          </a:p>
        </p:txBody>
      </p:sp>
    </p:spTree>
    <p:extLst>
      <p:ext uri="{BB962C8B-B14F-4D97-AF65-F5344CB8AC3E}">
        <p14:creationId xmlns:p14="http://schemas.microsoft.com/office/powerpoint/2010/main" val="525611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ECF2-DC3F-86AE-085E-BFCF114C7253}"/>
              </a:ext>
            </a:extLst>
          </p:cNvPr>
          <p:cNvSpPr>
            <a:spLocks noGrp="1"/>
          </p:cNvSpPr>
          <p:nvPr>
            <p:ph type="title"/>
          </p:nvPr>
        </p:nvSpPr>
        <p:spPr>
          <a:xfrm>
            <a:off x="1885156" y="306188"/>
            <a:ext cx="8421688" cy="1325563"/>
          </a:xfrm>
        </p:spPr>
        <p:txBody>
          <a:bodyPr>
            <a:normAutofit/>
          </a:bodyPr>
          <a:lstStyle/>
          <a:p>
            <a:r>
              <a:rPr lang="en-US" sz="4800" dirty="0"/>
              <a:t>2. Background</a:t>
            </a:r>
            <a:endParaRPr lang="en-GB" sz="4800" dirty="0"/>
          </a:p>
        </p:txBody>
      </p:sp>
      <p:sp>
        <p:nvSpPr>
          <p:cNvPr id="3" name="Text Placeholder 2">
            <a:extLst>
              <a:ext uri="{FF2B5EF4-FFF2-40B4-BE49-F238E27FC236}">
                <a16:creationId xmlns:a16="http://schemas.microsoft.com/office/drawing/2014/main" id="{2750007B-5866-4AE7-CD9B-0EABD171DBA1}"/>
              </a:ext>
            </a:extLst>
          </p:cNvPr>
          <p:cNvSpPr>
            <a:spLocks noGrp="1"/>
          </p:cNvSpPr>
          <p:nvPr>
            <p:ph type="body" idx="1"/>
          </p:nvPr>
        </p:nvSpPr>
        <p:spPr>
          <a:xfrm>
            <a:off x="1173198" y="2036507"/>
            <a:ext cx="9948636" cy="3684618"/>
          </a:xfrm>
        </p:spPr>
        <p:txBody>
          <a:bodyPr/>
          <a:lstStyle/>
          <a:p>
            <a:pPr algn="just"/>
            <a:endParaRPr lang="en-US" sz="2400" b="0" i="0" dirty="0">
              <a:solidFill>
                <a:srgbClr val="374151"/>
              </a:solidFill>
              <a:effectLst/>
              <a:latin typeface="Söhne"/>
            </a:endParaRPr>
          </a:p>
          <a:p>
            <a:pPr algn="just"/>
            <a:r>
              <a:rPr lang="en-US" sz="2400" b="0" i="0" dirty="0">
                <a:solidFill>
                  <a:srgbClr val="374151"/>
                </a:solidFill>
                <a:effectLst/>
                <a:latin typeface="Söhne"/>
              </a:rPr>
              <a:t>Aging Global Population: Elderly population projected to rise from 12% to 22% between 2015 and 2050, increasing healthcare challenges.</a:t>
            </a:r>
          </a:p>
          <a:p>
            <a:pPr algn="just"/>
            <a:r>
              <a:rPr lang="en-US" sz="2400" b="0" i="0" dirty="0">
                <a:solidFill>
                  <a:srgbClr val="374151"/>
                </a:solidFill>
                <a:effectLst/>
                <a:latin typeface="Söhne"/>
              </a:rPr>
              <a:t>Healthcare Challenges</a:t>
            </a:r>
          </a:p>
          <a:p>
            <a:pPr marL="800100" lvl="1" indent="-342900" algn="just">
              <a:buFont typeface="Arial" panose="020B0604020202020204" pitchFamily="34" charset="0"/>
              <a:buChar char="•"/>
            </a:pPr>
            <a:r>
              <a:rPr lang="en-US" sz="2400" b="0" i="0" dirty="0">
                <a:solidFill>
                  <a:srgbClr val="374151"/>
                </a:solidFill>
                <a:effectLst/>
                <a:latin typeface="Söhne"/>
              </a:rPr>
              <a:t>Rise in cardiovascular and respiratory diseases.</a:t>
            </a:r>
          </a:p>
          <a:p>
            <a:pPr marL="800100" lvl="1" indent="-342900" algn="just">
              <a:buFont typeface="Arial" panose="020B0604020202020204" pitchFamily="34" charset="0"/>
              <a:buChar char="•"/>
            </a:pPr>
            <a:r>
              <a:rPr lang="en-US" sz="2400" b="0" i="0" dirty="0">
                <a:solidFill>
                  <a:srgbClr val="374151"/>
                </a:solidFill>
                <a:effectLst/>
                <a:latin typeface="Söhne"/>
              </a:rPr>
              <a:t>Urgent need for innovative health assistance solutions.</a:t>
            </a:r>
          </a:p>
          <a:p>
            <a:pPr algn="just"/>
            <a:r>
              <a:rPr lang="en-US" sz="2400" b="0" i="0" dirty="0">
                <a:solidFill>
                  <a:srgbClr val="374151"/>
                </a:solidFill>
                <a:effectLst/>
                <a:latin typeface="Söhne"/>
              </a:rPr>
              <a:t>Heart rate and SpO2 are important indicators of cardiovascular and respiratory function but are affected by physical activity. </a:t>
            </a:r>
          </a:p>
          <a:p>
            <a:pPr algn="just"/>
            <a:r>
              <a:rPr lang="en-US" sz="2400" b="0" i="0" dirty="0">
                <a:solidFill>
                  <a:srgbClr val="374151"/>
                </a:solidFill>
                <a:effectLst/>
                <a:latin typeface="Söhne"/>
              </a:rPr>
              <a:t>By combining HAR with biometric sensors, an IoT system can provide a comprehensive view of health status.</a:t>
            </a:r>
          </a:p>
          <a:p>
            <a:pPr algn="just"/>
            <a:r>
              <a:rPr lang="en-US" sz="2400" dirty="0">
                <a:solidFill>
                  <a:srgbClr val="374151"/>
                </a:solidFill>
                <a:latin typeface="Söhne"/>
              </a:rPr>
              <a:t>Need for solutions that connect the patient and doctors.</a:t>
            </a:r>
            <a:endParaRPr lang="en-US" sz="2400" b="0" i="0" dirty="0">
              <a:solidFill>
                <a:srgbClr val="374151"/>
              </a:solidFill>
              <a:effectLst/>
              <a:latin typeface="Söhne"/>
            </a:endParaRPr>
          </a:p>
        </p:txBody>
      </p:sp>
      <p:sp>
        <p:nvSpPr>
          <p:cNvPr id="11" name="Slide Number Placeholder 10">
            <a:extLst>
              <a:ext uri="{FF2B5EF4-FFF2-40B4-BE49-F238E27FC236}">
                <a16:creationId xmlns:a16="http://schemas.microsoft.com/office/drawing/2014/main" id="{30E51E61-AE77-7D59-21F5-A7EB344E6CAC}"/>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367918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442EB-9D3A-0FA9-4329-9D7CD428F51E}"/>
              </a:ext>
            </a:extLst>
          </p:cNvPr>
          <p:cNvSpPr>
            <a:spLocks noGrp="1"/>
          </p:cNvSpPr>
          <p:nvPr>
            <p:ph type="title"/>
          </p:nvPr>
        </p:nvSpPr>
        <p:spPr/>
        <p:txBody>
          <a:bodyPr/>
          <a:lstStyle/>
          <a:p>
            <a:endParaRPr lang="en-GB" dirty="0"/>
          </a:p>
        </p:txBody>
      </p:sp>
      <p:sp>
        <p:nvSpPr>
          <p:cNvPr id="3" name="Text Placeholder 2">
            <a:extLst>
              <a:ext uri="{FF2B5EF4-FFF2-40B4-BE49-F238E27FC236}">
                <a16:creationId xmlns:a16="http://schemas.microsoft.com/office/drawing/2014/main" id="{D88BCDC3-609D-E113-7327-E9A83CACF814}"/>
              </a:ext>
            </a:extLst>
          </p:cNvPr>
          <p:cNvSpPr>
            <a:spLocks noGrp="1"/>
          </p:cNvSpPr>
          <p:nvPr>
            <p:ph type="body" idx="1"/>
          </p:nvPr>
        </p:nvSpPr>
        <p:spPr/>
        <p:txBody>
          <a:bodyPr/>
          <a:lstStyle/>
          <a:p>
            <a:endParaRPr lang="en-GB"/>
          </a:p>
        </p:txBody>
      </p:sp>
      <p:sp>
        <p:nvSpPr>
          <p:cNvPr id="4" name="Date Placeholder 3">
            <a:extLst>
              <a:ext uri="{FF2B5EF4-FFF2-40B4-BE49-F238E27FC236}">
                <a16:creationId xmlns:a16="http://schemas.microsoft.com/office/drawing/2014/main" id="{5C51E5A3-B9BA-8594-A260-DA7938660B8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2D9EA45-33FA-25DD-F95D-5CE8300846E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8B0E69F-1869-1AA1-097C-C5B19FE7CADA}"/>
              </a:ext>
            </a:extLst>
          </p:cNvPr>
          <p:cNvSpPr>
            <a:spLocks noGrp="1"/>
          </p:cNvSpPr>
          <p:nvPr>
            <p:ph type="sldNum" sz="quarter" idx="12"/>
          </p:nvPr>
        </p:nvSpPr>
        <p:spPr/>
        <p:txBody>
          <a:bodyPr/>
          <a:lstStyle/>
          <a:p>
            <a:fld id="{A49DFD55-3C28-40EF-9E31-A92D2E4017FF}" type="slidenum">
              <a:rPr lang="en-US" smtClean="0"/>
              <a:pPr/>
              <a:t>40</a:t>
            </a:fld>
            <a:endParaRPr lang="en-US" dirty="0"/>
          </a:p>
        </p:txBody>
      </p:sp>
    </p:spTree>
    <p:extLst>
      <p:ext uri="{BB962C8B-B14F-4D97-AF65-F5344CB8AC3E}">
        <p14:creationId xmlns:p14="http://schemas.microsoft.com/office/powerpoint/2010/main" val="4239382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1D91E-1A5B-A46E-81CC-501C4085AFB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D53973C-5CF6-4ED2-7958-344AEF033622}"/>
              </a:ext>
            </a:extLst>
          </p:cNvPr>
          <p:cNvSpPr>
            <a:spLocks noGrp="1"/>
          </p:cNvSpPr>
          <p:nvPr>
            <p:ph type="body" idx="1"/>
          </p:nvPr>
        </p:nvSpPr>
        <p:spPr>
          <a:xfrm>
            <a:off x="1243104" y="2776936"/>
            <a:ext cx="10110696" cy="3346968"/>
          </a:xfrm>
        </p:spPr>
        <p:txBody>
          <a:bodyPr/>
          <a:lstStyle/>
          <a:p>
            <a:endParaRPr lang="en-GB" dirty="0"/>
          </a:p>
        </p:txBody>
      </p:sp>
      <p:sp>
        <p:nvSpPr>
          <p:cNvPr id="9" name="Date Placeholder 8">
            <a:extLst>
              <a:ext uri="{FF2B5EF4-FFF2-40B4-BE49-F238E27FC236}">
                <a16:creationId xmlns:a16="http://schemas.microsoft.com/office/drawing/2014/main" id="{8491CDAA-3CFA-8965-EAB0-796A5993935C}"/>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DB258250-F712-F1C4-7E91-21130B66A3A4}"/>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110F9EB3-9952-5F96-BEEE-9F01215B732F}"/>
              </a:ext>
            </a:extLst>
          </p:cNvPr>
          <p:cNvSpPr>
            <a:spLocks noGrp="1"/>
          </p:cNvSpPr>
          <p:nvPr>
            <p:ph type="sldNum" sz="quarter" idx="12"/>
          </p:nvPr>
        </p:nvSpPr>
        <p:spPr/>
        <p:txBody>
          <a:bodyPr/>
          <a:lstStyle/>
          <a:p>
            <a:fld id="{A49DFD55-3C28-40EF-9E31-A92D2E4017FF}" type="slidenum">
              <a:rPr lang="en-US" smtClean="0"/>
              <a:pPr/>
              <a:t>41</a:t>
            </a:fld>
            <a:endParaRPr lang="en-US" dirty="0"/>
          </a:p>
        </p:txBody>
      </p:sp>
    </p:spTree>
    <p:extLst>
      <p:ext uri="{BB962C8B-B14F-4D97-AF65-F5344CB8AC3E}">
        <p14:creationId xmlns:p14="http://schemas.microsoft.com/office/powerpoint/2010/main" val="3345613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46FF-E48A-C1B5-C93B-A0E1F56C6194}"/>
              </a:ext>
            </a:extLst>
          </p:cNvPr>
          <p:cNvSpPr>
            <a:spLocks noGrp="1"/>
          </p:cNvSpPr>
          <p:nvPr>
            <p:ph type="title"/>
          </p:nvPr>
        </p:nvSpPr>
        <p:spPr/>
        <p:txBody>
          <a:bodyPr/>
          <a:lstStyle/>
          <a:p>
            <a:r>
              <a:rPr lang="en-US" altLang="zh-CN" dirty="0"/>
              <a:t>Competitors</a:t>
            </a:r>
            <a:endParaRPr lang="en-GB" dirty="0"/>
          </a:p>
        </p:txBody>
      </p:sp>
      <p:sp>
        <p:nvSpPr>
          <p:cNvPr id="7" name="Text Placeholder 6">
            <a:extLst>
              <a:ext uri="{FF2B5EF4-FFF2-40B4-BE49-F238E27FC236}">
                <a16:creationId xmlns:a16="http://schemas.microsoft.com/office/drawing/2014/main" id="{74763A70-3A62-FDA1-95CE-D7BE0BEF7880}"/>
              </a:ext>
            </a:extLst>
          </p:cNvPr>
          <p:cNvSpPr>
            <a:spLocks noGrp="1"/>
          </p:cNvSpPr>
          <p:nvPr>
            <p:ph type="body" idx="13"/>
          </p:nvPr>
        </p:nvSpPr>
        <p:spPr/>
        <p:txBody>
          <a:bodyPr/>
          <a:lstStyle/>
          <a:p>
            <a:endParaRPr lang="en-GB"/>
          </a:p>
        </p:txBody>
      </p:sp>
      <p:sp>
        <p:nvSpPr>
          <p:cNvPr id="8" name="Content Placeholder 7">
            <a:extLst>
              <a:ext uri="{FF2B5EF4-FFF2-40B4-BE49-F238E27FC236}">
                <a16:creationId xmlns:a16="http://schemas.microsoft.com/office/drawing/2014/main" id="{C712463B-D0D6-D253-9568-7418D37D7619}"/>
              </a:ext>
            </a:extLst>
          </p:cNvPr>
          <p:cNvSpPr>
            <a:spLocks noGrp="1"/>
          </p:cNvSpPr>
          <p:nvPr>
            <p:ph sz="half" idx="14"/>
          </p:nvPr>
        </p:nvSpPr>
        <p:spPr/>
        <p:txBody>
          <a:bodyPr/>
          <a:lstStyle/>
          <a:p>
            <a:endParaRPr lang="en-GB"/>
          </a:p>
        </p:txBody>
      </p:sp>
      <p:sp>
        <p:nvSpPr>
          <p:cNvPr id="9" name="Date Placeholder 8">
            <a:extLst>
              <a:ext uri="{FF2B5EF4-FFF2-40B4-BE49-F238E27FC236}">
                <a16:creationId xmlns:a16="http://schemas.microsoft.com/office/drawing/2014/main" id="{FCB8297C-EDCC-0042-5F2B-59C13CC224F2}"/>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65104D9B-C824-3760-FE97-0CF6C159112A}"/>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E3DFD2AC-770E-DE4F-62C2-0D764DB1AD11}"/>
              </a:ext>
            </a:extLst>
          </p:cNvPr>
          <p:cNvSpPr>
            <a:spLocks noGrp="1"/>
          </p:cNvSpPr>
          <p:nvPr>
            <p:ph type="sldNum" sz="quarter" idx="12"/>
          </p:nvPr>
        </p:nvSpPr>
        <p:spPr/>
        <p:txBody>
          <a:bodyPr/>
          <a:lstStyle/>
          <a:p>
            <a:fld id="{A49DFD55-3C28-40EF-9E31-A92D2E4017FF}" type="slidenum">
              <a:rPr lang="en-US" smtClean="0"/>
              <a:pPr/>
              <a:t>42</a:t>
            </a:fld>
            <a:endParaRPr lang="en-US" dirty="0"/>
          </a:p>
        </p:txBody>
      </p:sp>
      <p:sp>
        <p:nvSpPr>
          <p:cNvPr id="12" name="Content Placeholder 11">
            <a:extLst>
              <a:ext uri="{FF2B5EF4-FFF2-40B4-BE49-F238E27FC236}">
                <a16:creationId xmlns:a16="http://schemas.microsoft.com/office/drawing/2014/main" id="{A7112F0C-1AD0-E128-EAE2-850251FD1AB5}"/>
              </a:ext>
            </a:extLst>
          </p:cNvPr>
          <p:cNvSpPr>
            <a:spLocks noGrp="1"/>
          </p:cNvSpPr>
          <p:nvPr>
            <p:ph sz="half" idx="2"/>
          </p:nvPr>
        </p:nvSpPr>
        <p:spPr/>
        <p:txBody>
          <a:bodyPr/>
          <a:lstStyle/>
          <a:p>
            <a:endParaRPr lang="en-GB"/>
          </a:p>
        </p:txBody>
      </p:sp>
      <p:sp>
        <p:nvSpPr>
          <p:cNvPr id="13" name="Text Placeholder 12">
            <a:extLst>
              <a:ext uri="{FF2B5EF4-FFF2-40B4-BE49-F238E27FC236}">
                <a16:creationId xmlns:a16="http://schemas.microsoft.com/office/drawing/2014/main" id="{0F45316C-B57D-4C7E-FC5E-7E1E48AD04BE}"/>
              </a:ext>
            </a:extLst>
          </p:cNvPr>
          <p:cNvSpPr>
            <a:spLocks noGrp="1"/>
          </p:cNvSpPr>
          <p:nvPr>
            <p:ph type="body" idx="1"/>
          </p:nvPr>
        </p:nvSpPr>
        <p:spPr/>
        <p:txBody>
          <a:bodyPr/>
          <a:lstStyle/>
          <a:p>
            <a:endParaRPr lang="en-GB" dirty="0"/>
          </a:p>
        </p:txBody>
      </p:sp>
      <p:sp>
        <p:nvSpPr>
          <p:cNvPr id="14" name="Text Placeholder 13">
            <a:extLst>
              <a:ext uri="{FF2B5EF4-FFF2-40B4-BE49-F238E27FC236}">
                <a16:creationId xmlns:a16="http://schemas.microsoft.com/office/drawing/2014/main" id="{BFB61767-B158-095A-E10F-2672018006E4}"/>
              </a:ext>
            </a:extLst>
          </p:cNvPr>
          <p:cNvSpPr>
            <a:spLocks noGrp="1"/>
          </p:cNvSpPr>
          <p:nvPr>
            <p:ph type="body" sz="quarter" idx="3"/>
          </p:nvPr>
        </p:nvSpPr>
        <p:spPr/>
        <p:txBody>
          <a:bodyPr/>
          <a:lstStyle/>
          <a:p>
            <a:endParaRPr lang="en-GB"/>
          </a:p>
        </p:txBody>
      </p:sp>
      <p:sp>
        <p:nvSpPr>
          <p:cNvPr id="15" name="Content Placeholder 14">
            <a:extLst>
              <a:ext uri="{FF2B5EF4-FFF2-40B4-BE49-F238E27FC236}">
                <a16:creationId xmlns:a16="http://schemas.microsoft.com/office/drawing/2014/main" id="{E9219469-0544-A528-E4FC-31CD71CC0D2A}"/>
              </a:ext>
            </a:extLst>
          </p:cNvPr>
          <p:cNvSpPr>
            <a:spLocks noGrp="1"/>
          </p:cNvSpPr>
          <p:nvPr>
            <p:ph sz="quarter" idx="4"/>
          </p:nvPr>
        </p:nvSpPr>
        <p:spPr/>
        <p:txBody>
          <a:bodyPr/>
          <a:lstStyle/>
          <a:p>
            <a:endParaRPr lang="en-GB"/>
          </a:p>
        </p:txBody>
      </p:sp>
    </p:spTree>
    <p:extLst>
      <p:ext uri="{BB962C8B-B14F-4D97-AF65-F5344CB8AC3E}">
        <p14:creationId xmlns:p14="http://schemas.microsoft.com/office/powerpoint/2010/main" val="1025341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PRESENTATION TITLE</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Mirjam Nilsson</a:t>
            </a:r>
          </a:p>
        </p:txBody>
      </p:sp>
    </p:spTree>
    <p:extLst>
      <p:ext uri="{BB962C8B-B14F-4D97-AF65-F5344CB8AC3E}">
        <p14:creationId xmlns:p14="http://schemas.microsoft.com/office/powerpoint/2010/main" val="2586058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803A-FE07-A8F8-F929-1FED1FB88B7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1408674-D7C4-F21C-1430-02DD02781938}"/>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9D7B0845-2B35-07D3-8159-F0916984D86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73C4D53-24B9-0095-75D4-064C1B7F550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E62D24E-F2D3-A4F8-F27E-3FBBF2DD0D9C}"/>
              </a:ext>
            </a:extLst>
          </p:cNvPr>
          <p:cNvSpPr>
            <a:spLocks noGrp="1"/>
          </p:cNvSpPr>
          <p:nvPr>
            <p:ph type="sldNum" sz="quarter" idx="12"/>
          </p:nvPr>
        </p:nvSpPr>
        <p:spPr/>
        <p:txBody>
          <a:bodyPr/>
          <a:lstStyle/>
          <a:p>
            <a:fld id="{A49DFD55-3C28-40EF-9E31-A92D2E4017FF}" type="slidenum">
              <a:rPr lang="en-US" smtClean="0"/>
              <a:pPr/>
              <a:t>44</a:t>
            </a:fld>
            <a:endParaRPr lang="en-US" dirty="0"/>
          </a:p>
        </p:txBody>
      </p:sp>
    </p:spTree>
    <p:extLst>
      <p:ext uri="{BB962C8B-B14F-4D97-AF65-F5344CB8AC3E}">
        <p14:creationId xmlns:p14="http://schemas.microsoft.com/office/powerpoint/2010/main" val="2392169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lstStyle/>
          <a:p>
            <a:r>
              <a:rPr lang="en-US" dirty="0"/>
              <a:t>Introduction</a:t>
            </a:r>
          </a:p>
          <a:p>
            <a:r>
              <a:rPr lang="en-US" dirty="0"/>
              <a:t>Primary goals</a:t>
            </a:r>
          </a:p>
          <a:p>
            <a:r>
              <a:rPr lang="en-US" dirty="0"/>
              <a:t>Areas of growth</a:t>
            </a:r>
          </a:p>
          <a:p>
            <a:r>
              <a:rPr lang="en-US" dirty="0"/>
              <a:t>Timeline</a:t>
            </a:r>
          </a:p>
          <a:p>
            <a:r>
              <a:rPr lang="en-US" dirty="0"/>
              <a:t>Summary</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20XX</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45</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6FD2-14D9-5313-7710-4DE83F53E33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1C659DC-5BA3-BB83-ED3D-84EF9D872799}"/>
              </a:ext>
            </a:extLst>
          </p:cNvPr>
          <p:cNvSpPr>
            <a:spLocks noGrp="1"/>
          </p:cNvSpPr>
          <p:nvPr>
            <p:ph type="body" idx="1"/>
          </p:nvPr>
        </p:nvSpPr>
        <p:spPr/>
        <p:txBody>
          <a:bodyPr/>
          <a:lstStyle/>
          <a:p>
            <a:endParaRPr lang="en-GB"/>
          </a:p>
        </p:txBody>
      </p:sp>
      <p:sp>
        <p:nvSpPr>
          <p:cNvPr id="4" name="Date Placeholder 3">
            <a:extLst>
              <a:ext uri="{FF2B5EF4-FFF2-40B4-BE49-F238E27FC236}">
                <a16:creationId xmlns:a16="http://schemas.microsoft.com/office/drawing/2014/main" id="{30653AFE-1AC1-8535-C946-D9631A1AD7C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14C2110-49FC-0AE0-1390-651E8212487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92CE8A1-BF36-CAAA-A090-1ED3BF3A1692}"/>
              </a:ext>
            </a:extLst>
          </p:cNvPr>
          <p:cNvSpPr>
            <a:spLocks noGrp="1"/>
          </p:cNvSpPr>
          <p:nvPr>
            <p:ph type="sldNum" sz="quarter" idx="12"/>
          </p:nvPr>
        </p:nvSpPr>
        <p:spPr/>
        <p:txBody>
          <a:bodyPr/>
          <a:lstStyle/>
          <a:p>
            <a:fld id="{A49DFD55-3C28-40EF-9E31-A92D2E4017FF}" type="slidenum">
              <a:rPr lang="en-US" smtClean="0"/>
              <a:pPr/>
              <a:t>47</a:t>
            </a:fld>
            <a:endParaRPr lang="en-US" dirty="0"/>
          </a:p>
        </p:txBody>
      </p:sp>
    </p:spTree>
    <p:extLst>
      <p:ext uri="{BB962C8B-B14F-4D97-AF65-F5344CB8AC3E}">
        <p14:creationId xmlns:p14="http://schemas.microsoft.com/office/powerpoint/2010/main" val="3969146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PRIMARY GOALS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r>
              <a:rPr lang="en-US" dirty="0"/>
              <a:t>Annual revenue growth</a:t>
            </a:r>
          </a:p>
        </p:txBody>
      </p:sp>
    </p:spTree>
    <p:extLst>
      <p:ext uri="{BB962C8B-B14F-4D97-AF65-F5344CB8AC3E}">
        <p14:creationId xmlns:p14="http://schemas.microsoft.com/office/powerpoint/2010/main" val="379728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QUARTERLY PERFORMANCE</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graphicFrame>
        <p:nvGraphicFramePr>
          <p:cNvPr id="6" name="Chart Placeholder 5" descr="Chart Placeholder">
            <a:extLst>
              <a:ext uri="{FF2B5EF4-FFF2-40B4-BE49-F238E27FC236}">
                <a16:creationId xmlns:a16="http://schemas.microsoft.com/office/drawing/2014/main" id="{6F154ED7-FC5F-4626-9DAE-6254091B6B49}"/>
              </a:ext>
            </a:extLst>
          </p:cNvPr>
          <p:cNvGraphicFramePr>
            <a:graphicFrameLocks noGrp="1"/>
          </p:cNvGraphicFramePr>
          <p:nvPr>
            <p:ph type="chart" sz="quarter" idx="13"/>
            <p:extLst>
              <p:ext uri="{D42A27DB-BD31-4B8C-83A1-F6EECF244321}">
                <p14:modId xmlns:p14="http://schemas.microsoft.com/office/powerpoint/2010/main" val="1404550861"/>
              </p:ext>
            </p:extLst>
          </p:nvPr>
        </p:nvGraphicFramePr>
        <p:xfrm>
          <a:off x="838200" y="2111375"/>
          <a:ext cx="10515600" cy="3744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03579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2B7C-8C0C-51BA-FEB6-75B5C8D904A3}"/>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201D96AD-AFE2-DD23-BC66-5DA6C5BF5F35}"/>
              </a:ext>
            </a:extLst>
          </p:cNvPr>
          <p:cNvSpPr>
            <a:spLocks noGrp="1"/>
          </p:cNvSpPr>
          <p:nvPr>
            <p:ph type="dt" sz="half" idx="10"/>
          </p:nvPr>
        </p:nvSpPr>
        <p:spPr/>
        <p:txBody>
          <a:bodyPr/>
          <a:lstStyle/>
          <a:p>
            <a:r>
              <a:rPr lang="en-US" dirty="0"/>
              <a:t>2024</a:t>
            </a:r>
          </a:p>
        </p:txBody>
      </p:sp>
      <p:sp>
        <p:nvSpPr>
          <p:cNvPr id="11" name="Slide Number Placeholder 10">
            <a:extLst>
              <a:ext uri="{FF2B5EF4-FFF2-40B4-BE49-F238E27FC236}">
                <a16:creationId xmlns:a16="http://schemas.microsoft.com/office/drawing/2014/main" id="{6A470CAF-A583-F85A-41D7-FFADB11A5075}"/>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12" name="Title 1">
            <a:extLst>
              <a:ext uri="{FF2B5EF4-FFF2-40B4-BE49-F238E27FC236}">
                <a16:creationId xmlns:a16="http://schemas.microsoft.com/office/drawing/2014/main" id="{A7BAA3E4-64E7-6245-CF17-DA08ECA14824}"/>
              </a:ext>
            </a:extLst>
          </p:cNvPr>
          <p:cNvSpPr txBox="1">
            <a:spLocks/>
          </p:cNvSpPr>
          <p:nvPr/>
        </p:nvSpPr>
        <p:spPr>
          <a:xfrm>
            <a:off x="2209800" y="263280"/>
            <a:ext cx="5111750" cy="1204912"/>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GB" sz="4800" dirty="0"/>
              <a:t>3. System Design</a:t>
            </a:r>
          </a:p>
        </p:txBody>
      </p:sp>
      <p:sp>
        <p:nvSpPr>
          <p:cNvPr id="13" name="Text Placeholder 2">
            <a:extLst>
              <a:ext uri="{FF2B5EF4-FFF2-40B4-BE49-F238E27FC236}">
                <a16:creationId xmlns:a16="http://schemas.microsoft.com/office/drawing/2014/main" id="{67D215FC-67B2-078E-9614-82CEF363965B}"/>
              </a:ext>
            </a:extLst>
          </p:cNvPr>
          <p:cNvSpPr>
            <a:spLocks noGrp="1"/>
          </p:cNvSpPr>
          <p:nvPr>
            <p:ph type="body" idx="1"/>
          </p:nvPr>
        </p:nvSpPr>
        <p:spPr>
          <a:xfrm>
            <a:off x="2209800" y="1616299"/>
            <a:ext cx="6442522" cy="3050840"/>
          </a:xfrm>
        </p:spPr>
        <p:txBody>
          <a:bodyPr>
            <a:normAutofit/>
          </a:bodyPr>
          <a:lstStyle/>
          <a:p>
            <a:pPr marL="514350" indent="-514350">
              <a:buAutoNum type="arabicPeriod"/>
            </a:pPr>
            <a:r>
              <a:rPr lang="en-US" altLang="zh-CN" sz="2800" dirty="0"/>
              <a:t>D</a:t>
            </a:r>
            <a:r>
              <a:rPr lang="en-GB" sz="2800" dirty="0" err="1"/>
              <a:t>evelopment</a:t>
            </a:r>
            <a:r>
              <a:rPr lang="en-GB" sz="2800" dirty="0"/>
              <a:t> tools</a:t>
            </a:r>
          </a:p>
          <a:p>
            <a:pPr marL="514350" indent="-514350">
              <a:buAutoNum type="arabicPeriod"/>
            </a:pPr>
            <a:r>
              <a:rPr lang="en-US" sz="2800" dirty="0"/>
              <a:t>System architecture</a:t>
            </a:r>
          </a:p>
          <a:p>
            <a:pPr marL="514350" indent="-514350">
              <a:buAutoNum type="arabicPeriod"/>
            </a:pPr>
            <a:r>
              <a:rPr lang="en-US" altLang="zh-CN" sz="2800" dirty="0"/>
              <a:t>Patient APP</a:t>
            </a:r>
          </a:p>
          <a:p>
            <a:pPr marL="514350" indent="-514350">
              <a:buAutoNum type="arabicPeriod"/>
            </a:pPr>
            <a:r>
              <a:rPr lang="en-US" altLang="zh-CN" sz="2800" dirty="0"/>
              <a:t>Doctor APP</a:t>
            </a:r>
            <a:endParaRPr lang="en-US" sz="2800" dirty="0"/>
          </a:p>
          <a:p>
            <a:pPr marL="514350" indent="-514350">
              <a:buAutoNum type="arabicPeriod"/>
            </a:pPr>
            <a:endParaRPr lang="en-GB" sz="2800" dirty="0"/>
          </a:p>
        </p:txBody>
      </p:sp>
    </p:spTree>
    <p:extLst>
      <p:ext uri="{BB962C8B-B14F-4D97-AF65-F5344CB8AC3E}">
        <p14:creationId xmlns:p14="http://schemas.microsoft.com/office/powerpoint/2010/main" val="1445555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AREAS OF GROWTH</a:t>
            </a:r>
          </a:p>
        </p:txBody>
      </p:sp>
      <p:graphicFrame>
        <p:nvGraphicFramePr>
          <p:cNvPr id="4" name="Table 4">
            <a:extLst>
              <a:ext uri="{FF2B5EF4-FFF2-40B4-BE49-F238E27FC236}">
                <a16:creationId xmlns:a16="http://schemas.microsoft.com/office/drawing/2014/main" id="{390E7E75-E57A-4FF0-A0E4-A4DBCF6EA89A}"/>
              </a:ext>
            </a:extLst>
          </p:cNvPr>
          <p:cNvGraphicFramePr>
            <a:graphicFrameLocks noGrp="1"/>
          </p:cNvGraphicFramePr>
          <p:nvPr>
            <p:ph type="tbl" sz="quarter" idx="14"/>
            <p:extLst>
              <p:ext uri="{D42A27DB-BD31-4B8C-83A1-F6EECF244321}">
                <p14:modId xmlns:p14="http://schemas.microsoft.com/office/powerpoint/2010/main" val="3855681044"/>
              </p:ext>
            </p:extLst>
          </p:nvPr>
        </p:nvGraphicFramePr>
        <p:xfrm>
          <a:off x="838200" y="2111375"/>
          <a:ext cx="10515600" cy="3570970"/>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3261104555"/>
                    </a:ext>
                  </a:extLst>
                </a:gridCol>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gridCol w="2103120">
                  <a:extLst>
                    <a:ext uri="{9D8B030D-6E8A-4147-A177-3AD203B41FA5}">
                      <a16:colId xmlns:a16="http://schemas.microsoft.com/office/drawing/2014/main" val="934788178"/>
                    </a:ext>
                  </a:extLst>
                </a:gridCol>
                <a:gridCol w="2103120">
                  <a:extLst>
                    <a:ext uri="{9D8B030D-6E8A-4147-A177-3AD203B41FA5}">
                      <a16:colId xmlns:a16="http://schemas.microsoft.com/office/drawing/2014/main" val="2596635212"/>
                    </a:ext>
                  </a:extLst>
                </a:gridCol>
              </a:tblGrid>
              <a:tr h="714194">
                <a:tc>
                  <a:txBody>
                    <a:bodyPr/>
                    <a:lstStyle/>
                    <a:p>
                      <a:pPr algn="ctr" rtl="0" fontAlgn="auto"/>
                      <a:r>
                        <a:rPr lang="en-US" sz="1600" b="1" i="0" dirty="0">
                          <a:solidFill>
                            <a:srgbClr val="FFFFFF"/>
                          </a:solidFill>
                          <a:effectLst/>
                          <a:latin typeface="+mn-lt"/>
                        </a:rPr>
                        <a:t>​</a:t>
                      </a:r>
                    </a:p>
                  </a:txBody>
                  <a:tcPr anchor="ctr"/>
                </a:tc>
                <a:tc>
                  <a:txBody>
                    <a:bodyPr/>
                    <a:lstStyle/>
                    <a:p>
                      <a:pPr algn="ctr" rtl="0" fontAlgn="base"/>
                      <a:r>
                        <a:rPr lang="en-US" sz="1600" b="0" i="0" dirty="0">
                          <a:solidFill>
                            <a:schemeClr val="accent1"/>
                          </a:solidFill>
                          <a:effectLst/>
                          <a:latin typeface="+mn-lt"/>
                        </a:rPr>
                        <a:t>CATEGORY 1</a:t>
                      </a:r>
                      <a:endParaRPr lang="en-US" sz="1600" b="1" i="0" dirty="0">
                        <a:solidFill>
                          <a:schemeClr val="accent1"/>
                        </a:solidFill>
                        <a:effectLst/>
                        <a:latin typeface="+mn-lt"/>
                      </a:endParaRPr>
                    </a:p>
                  </a:txBody>
                  <a:tcPr anchor="ctr"/>
                </a:tc>
                <a:tc>
                  <a:txBody>
                    <a:bodyPr/>
                    <a:lstStyle/>
                    <a:p>
                      <a:pPr algn="ctr" rtl="0" fontAlgn="base"/>
                      <a:r>
                        <a:rPr lang="en-US" sz="1600" b="0" i="0" dirty="0">
                          <a:solidFill>
                            <a:schemeClr val="accent1"/>
                          </a:solidFill>
                          <a:effectLst/>
                          <a:latin typeface="+mn-lt"/>
                        </a:rPr>
                        <a:t>CATEGORY 2</a:t>
                      </a:r>
                      <a:endParaRPr lang="en-US" sz="1600" b="1" i="0" dirty="0">
                        <a:solidFill>
                          <a:schemeClr val="accent1"/>
                        </a:solidFill>
                        <a:effectLst/>
                        <a:latin typeface="+mn-lt"/>
                      </a:endParaRPr>
                    </a:p>
                  </a:txBody>
                  <a:tcPr anchor="ctr"/>
                </a:tc>
                <a:tc>
                  <a:txBody>
                    <a:bodyPr/>
                    <a:lstStyle/>
                    <a:p>
                      <a:pPr algn="ctr" rtl="0" fontAlgn="base"/>
                      <a:r>
                        <a:rPr lang="en-US" sz="1600" b="0" i="0" kern="1200" dirty="0">
                          <a:solidFill>
                            <a:schemeClr val="accent1"/>
                          </a:solidFill>
                          <a:effectLst/>
                          <a:latin typeface="+mn-lt"/>
                          <a:ea typeface="+mn-ea"/>
                          <a:cs typeface="+mn-cs"/>
                        </a:rPr>
                        <a:t>CATEGORY 3</a:t>
                      </a:r>
                      <a:r>
                        <a:rPr lang="en-US" sz="1600" b="1" i="0" dirty="0">
                          <a:solidFill>
                            <a:srgbClr val="FFFFFF"/>
                          </a:solidFill>
                          <a:effectLst/>
                          <a:latin typeface="+mn-lt"/>
                        </a:rPr>
                        <a:t>​</a:t>
                      </a:r>
                    </a:p>
                  </a:txBody>
                  <a:tcPr anchor="ctr"/>
                </a:tc>
                <a:tc>
                  <a:txBody>
                    <a:bodyPr/>
                    <a:lstStyle/>
                    <a:p>
                      <a:pPr algn="ctr" rtl="0" fontAlgn="base"/>
                      <a:r>
                        <a:rPr lang="en-US" sz="1600" b="0" i="0" kern="1200" dirty="0">
                          <a:solidFill>
                            <a:schemeClr val="accent1"/>
                          </a:solidFill>
                          <a:effectLst/>
                          <a:latin typeface="+mn-lt"/>
                          <a:ea typeface="+mn-ea"/>
                          <a:cs typeface="+mn-cs"/>
                        </a:rPr>
                        <a:t>CATEGORY 4​</a:t>
                      </a:r>
                    </a:p>
                  </a:txBody>
                  <a:tcPr anchor="ctr"/>
                </a:tc>
                <a:extLst>
                  <a:ext uri="{0D108BD9-81ED-4DB2-BD59-A6C34878D82A}">
                    <a16:rowId xmlns:a16="http://schemas.microsoft.com/office/drawing/2014/main" val="3441328149"/>
                  </a:ext>
                </a:extLst>
              </a:tr>
              <a:tr h="714194">
                <a:tc>
                  <a:txBody>
                    <a:bodyPr/>
                    <a:lstStyle/>
                    <a:p>
                      <a:pPr algn="ctr" rtl="0" fontAlgn="base"/>
                      <a:r>
                        <a:rPr lang="en-US" sz="1400" b="0" i="0" dirty="0">
                          <a:solidFill>
                            <a:srgbClr val="333F50"/>
                          </a:solidFill>
                          <a:effectLst/>
                          <a:latin typeface="+mn-lt"/>
                        </a:rPr>
                        <a:t>Q1</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4.5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2.3</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lnR w="12700" cap="flat" cmpd="sng" algn="ctr">
                      <a:noFill/>
                      <a:prstDash val="solid"/>
                      <a:round/>
                      <a:headEnd type="none" w="med" len="med"/>
                      <a:tailEnd type="none" w="med" len="med"/>
                    </a:lnR>
                  </a:tcPr>
                </a:tc>
                <a:tc>
                  <a:txBody>
                    <a:bodyPr/>
                    <a:lstStyle/>
                    <a:p>
                      <a:pPr algn="ctr" rtl="0" fontAlgn="base"/>
                      <a:r>
                        <a:rPr lang="en-US" sz="1400" b="0" i="0" dirty="0">
                          <a:solidFill>
                            <a:srgbClr val="333F50"/>
                          </a:solidFill>
                          <a:effectLst/>
                          <a:latin typeface="+mn-lt"/>
                        </a:rPr>
                        <a:t>5</a:t>
                      </a:r>
                      <a:r>
                        <a:rPr lang="en-US" sz="1400" b="0" i="0" dirty="0">
                          <a:solidFill>
                            <a:srgbClr val="000000"/>
                          </a:solidFill>
                          <a:effectLst/>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134841754"/>
                  </a:ext>
                </a:extLst>
              </a:tr>
              <a:tr h="714194">
                <a:tc>
                  <a:txBody>
                    <a:bodyPr/>
                    <a:lstStyle/>
                    <a:p>
                      <a:pPr algn="ctr" rtl="0" fontAlgn="base"/>
                      <a:r>
                        <a:rPr lang="en-US" sz="1400" b="0" i="0" dirty="0">
                          <a:solidFill>
                            <a:srgbClr val="333F50"/>
                          </a:solidFill>
                          <a:effectLst/>
                          <a:latin typeface="+mn-lt"/>
                        </a:rPr>
                        <a:t>Q2</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3.2</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5.1</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4.4</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3</a:t>
                      </a:r>
                      <a:r>
                        <a:rPr lang="en-US" sz="1400" b="0" i="0" dirty="0">
                          <a:solidFill>
                            <a:srgbClr val="000000"/>
                          </a:solidFill>
                          <a:effectLst/>
                          <a:latin typeface="+mn-lt"/>
                        </a:rPr>
                        <a:t>​.0</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4129140390"/>
                  </a:ext>
                </a:extLst>
              </a:tr>
              <a:tr h="714194">
                <a:tc>
                  <a:txBody>
                    <a:bodyPr/>
                    <a:lstStyle/>
                    <a:p>
                      <a:pPr algn="ctr" rtl="0" fontAlgn="base"/>
                      <a:r>
                        <a:rPr lang="en-US" sz="1400" b="0" i="0" dirty="0">
                          <a:solidFill>
                            <a:srgbClr val="333F50"/>
                          </a:solidFill>
                          <a:effectLst/>
                          <a:latin typeface="+mn-lt"/>
                        </a:rPr>
                        <a:t>Q3</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2.1</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2.8</a:t>
                      </a:r>
                      <a:r>
                        <a:rPr lang="en-US" sz="1400" b="0" i="0" dirty="0">
                          <a:solidFill>
                            <a:srgbClr val="000000"/>
                          </a:solidFill>
                          <a:effectLst/>
                          <a:latin typeface="+mn-lt"/>
                        </a:rPr>
                        <a:t>​</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699990805"/>
                  </a:ext>
                </a:extLst>
              </a:tr>
              <a:tr h="714194">
                <a:tc>
                  <a:txBody>
                    <a:bodyPr/>
                    <a:lstStyle/>
                    <a:p>
                      <a:pPr algn="ctr" rtl="0" fontAlgn="base"/>
                      <a:r>
                        <a:rPr lang="en-US" sz="1400" b="0" i="0" dirty="0">
                          <a:solidFill>
                            <a:srgbClr val="333F50"/>
                          </a:solidFill>
                          <a:effectLst/>
                          <a:latin typeface="+mn-lt"/>
                        </a:rPr>
                        <a:t>Q4</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4.5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2.2</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7.0</a:t>
                      </a:r>
                      <a:endParaRPr lang="en-US" sz="1400" b="0" i="0" dirty="0">
                        <a:solidFill>
                          <a:srgbClr val="000000"/>
                        </a:solidFill>
                        <a:effectLst/>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388671141"/>
                  </a:ext>
                </a:extLst>
              </a:tr>
            </a:tbl>
          </a:graphicData>
        </a:graphic>
      </p:graphicFrame>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Tree>
    <p:extLst>
      <p:ext uri="{BB962C8B-B14F-4D97-AF65-F5344CB8AC3E}">
        <p14:creationId xmlns:p14="http://schemas.microsoft.com/office/powerpoint/2010/main" val="2499682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dirty="0"/>
              <a:t>Richard Branson</a:t>
            </a:r>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20XX</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51</a:t>
            </a:fld>
            <a:endParaRPr lang="en-US" dirty="0"/>
          </a:p>
        </p:txBody>
      </p:sp>
    </p:spTree>
    <p:extLst>
      <p:ext uri="{BB962C8B-B14F-4D97-AF65-F5344CB8AC3E}">
        <p14:creationId xmlns:p14="http://schemas.microsoft.com/office/powerpoint/2010/main" val="744379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pic>
        <p:nvPicPr>
          <p:cNvPr id="16" name="Picture Placeholder 15" descr="Headshot for team slides ">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487181" y="2886074"/>
            <a:ext cx="1845511" cy="1845511"/>
          </a:xfrm>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dirty="0"/>
              <a:t>TAKUMA HAYASHI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487181" y="5464114"/>
            <a:ext cx="1845511" cy="343061"/>
          </a:xfrm>
        </p:spPr>
        <p:txBody>
          <a:bodyPr/>
          <a:lstStyle/>
          <a:p>
            <a:r>
              <a:rPr lang="en-US" dirty="0"/>
              <a:t>President</a:t>
            </a:r>
          </a:p>
        </p:txBody>
      </p:sp>
      <p:pic>
        <p:nvPicPr>
          <p:cNvPr id="18" name="Picture Placeholder 17" descr="Headshot for team slides ">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3836914" y="2886074"/>
            <a:ext cx="1845511" cy="1845511"/>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dirty="0"/>
              <a:t>MIRJAM NILSSON</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78796"/>
            <a:ext cx="1855949" cy="343061"/>
          </a:xfrm>
        </p:spPr>
        <p:txBody>
          <a:bodyPr/>
          <a:lstStyle/>
          <a:p>
            <a:r>
              <a:rPr lang="en-US" dirty="0"/>
              <a:t>Chief Executive Officer</a:t>
            </a:r>
          </a:p>
        </p:txBody>
      </p:sp>
      <p:pic>
        <p:nvPicPr>
          <p:cNvPr id="20" name="Picture Placeholder 19" descr="Headshot for team slides ">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327578" y="2886074"/>
            <a:ext cx="1845511" cy="1845511"/>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a:t>FLORA BERGGREN</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78796"/>
            <a:ext cx="1845511" cy="343061"/>
          </a:xfrm>
        </p:spPr>
        <p:txBody>
          <a:bodyPr/>
          <a:lstStyle/>
          <a:p>
            <a:r>
              <a:rPr lang="en-US" dirty="0"/>
              <a:t>Chief Operations Officer</a:t>
            </a:r>
          </a:p>
        </p:txBody>
      </p:sp>
      <p:pic>
        <p:nvPicPr>
          <p:cNvPr id="22" name="Picture Placeholder 21" descr="Headshot for team slides ">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a:xfrm>
            <a:off x="8747458" y="2886074"/>
            <a:ext cx="1845511" cy="1845511"/>
          </a:xfrm>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dirty="0"/>
              <a:t>RAJESH SANTOSHI</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64114"/>
            <a:ext cx="1845510" cy="343061"/>
          </a:xfrm>
        </p:spPr>
        <p:txBody>
          <a:bodyPr/>
          <a:lstStyle/>
          <a:p>
            <a:r>
              <a:rPr lang="en-US" dirty="0"/>
              <a:t>VP Marketing</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20XX</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Tree>
    <p:extLst>
      <p:ext uri="{BB962C8B-B14F-4D97-AF65-F5344CB8AC3E}">
        <p14:creationId xmlns:p14="http://schemas.microsoft.com/office/powerpoint/2010/main" val="2619301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FA6D-E5E1-CD83-3D28-BB5417D35626}"/>
              </a:ext>
            </a:extLst>
          </p:cNvPr>
          <p:cNvSpPr>
            <a:spLocks noGrp="1"/>
          </p:cNvSpPr>
          <p:nvPr>
            <p:ph type="title"/>
          </p:nvPr>
        </p:nvSpPr>
        <p:spPr/>
        <p:txBody>
          <a:bodyPr/>
          <a:lstStyle/>
          <a:p>
            <a:endParaRPr lang="en-GB"/>
          </a:p>
        </p:txBody>
      </p:sp>
      <p:sp>
        <p:nvSpPr>
          <p:cNvPr id="3" name="Picture Placeholder 2">
            <a:extLst>
              <a:ext uri="{FF2B5EF4-FFF2-40B4-BE49-F238E27FC236}">
                <a16:creationId xmlns:a16="http://schemas.microsoft.com/office/drawing/2014/main" id="{C32C549F-1D17-7CD1-6621-E60FABD196E2}"/>
              </a:ext>
            </a:extLst>
          </p:cNvPr>
          <p:cNvSpPr>
            <a:spLocks noGrp="1"/>
          </p:cNvSpPr>
          <p:nvPr>
            <p:ph type="pic" sz="quarter" idx="14"/>
          </p:nvPr>
        </p:nvSpPr>
        <p:spPr/>
        <p:txBody>
          <a:bodyPr/>
          <a:lstStyle/>
          <a:p>
            <a:endParaRPr lang="en-GB"/>
          </a:p>
        </p:txBody>
      </p:sp>
      <p:sp>
        <p:nvSpPr>
          <p:cNvPr id="4" name="Text Placeholder 3">
            <a:extLst>
              <a:ext uri="{FF2B5EF4-FFF2-40B4-BE49-F238E27FC236}">
                <a16:creationId xmlns:a16="http://schemas.microsoft.com/office/drawing/2014/main" id="{12526FF8-DAF7-E6A8-38FB-DCB791CBD16A}"/>
              </a:ext>
            </a:extLst>
          </p:cNvPr>
          <p:cNvSpPr>
            <a:spLocks noGrp="1"/>
          </p:cNvSpPr>
          <p:nvPr>
            <p:ph type="body" idx="1"/>
          </p:nvPr>
        </p:nvSpPr>
        <p:spPr/>
        <p:txBody>
          <a:bodyPr/>
          <a:lstStyle/>
          <a:p>
            <a:endParaRPr lang="en-GB"/>
          </a:p>
        </p:txBody>
      </p:sp>
      <p:sp>
        <p:nvSpPr>
          <p:cNvPr id="5" name="Text Placeholder 4">
            <a:extLst>
              <a:ext uri="{FF2B5EF4-FFF2-40B4-BE49-F238E27FC236}">
                <a16:creationId xmlns:a16="http://schemas.microsoft.com/office/drawing/2014/main" id="{E3A703D7-1D3D-DA43-F82B-02F067800692}"/>
              </a:ext>
            </a:extLst>
          </p:cNvPr>
          <p:cNvSpPr>
            <a:spLocks noGrp="1"/>
          </p:cNvSpPr>
          <p:nvPr>
            <p:ph type="body" idx="21"/>
          </p:nvPr>
        </p:nvSpPr>
        <p:spPr/>
        <p:txBody>
          <a:bodyPr/>
          <a:lstStyle/>
          <a:p>
            <a:endParaRPr lang="en-GB"/>
          </a:p>
        </p:txBody>
      </p:sp>
      <p:sp>
        <p:nvSpPr>
          <p:cNvPr id="6" name="Picture Placeholder 5">
            <a:extLst>
              <a:ext uri="{FF2B5EF4-FFF2-40B4-BE49-F238E27FC236}">
                <a16:creationId xmlns:a16="http://schemas.microsoft.com/office/drawing/2014/main" id="{5EE69098-FACF-83A7-4C40-CB70DF3E3068}"/>
              </a:ext>
            </a:extLst>
          </p:cNvPr>
          <p:cNvSpPr>
            <a:spLocks noGrp="1"/>
          </p:cNvSpPr>
          <p:nvPr>
            <p:ph type="pic" sz="quarter" idx="15"/>
          </p:nvPr>
        </p:nvSpPr>
        <p:spPr/>
        <p:txBody>
          <a:bodyPr/>
          <a:lstStyle/>
          <a:p>
            <a:endParaRPr lang="en-GB"/>
          </a:p>
        </p:txBody>
      </p:sp>
      <p:sp>
        <p:nvSpPr>
          <p:cNvPr id="7" name="Text Placeholder 6">
            <a:extLst>
              <a:ext uri="{FF2B5EF4-FFF2-40B4-BE49-F238E27FC236}">
                <a16:creationId xmlns:a16="http://schemas.microsoft.com/office/drawing/2014/main" id="{2DDEDEC4-4310-6605-B8F8-BBF779FFBAC7}"/>
              </a:ext>
            </a:extLst>
          </p:cNvPr>
          <p:cNvSpPr>
            <a:spLocks noGrp="1"/>
          </p:cNvSpPr>
          <p:nvPr>
            <p:ph type="body" idx="18"/>
          </p:nvPr>
        </p:nvSpPr>
        <p:spPr/>
        <p:txBody>
          <a:bodyPr/>
          <a:lstStyle/>
          <a:p>
            <a:endParaRPr lang="en-GB"/>
          </a:p>
        </p:txBody>
      </p:sp>
      <p:sp>
        <p:nvSpPr>
          <p:cNvPr id="8" name="Text Placeholder 7">
            <a:extLst>
              <a:ext uri="{FF2B5EF4-FFF2-40B4-BE49-F238E27FC236}">
                <a16:creationId xmlns:a16="http://schemas.microsoft.com/office/drawing/2014/main" id="{1409E7D8-25F6-A50A-C9B4-81289C426558}"/>
              </a:ext>
            </a:extLst>
          </p:cNvPr>
          <p:cNvSpPr>
            <a:spLocks noGrp="1"/>
          </p:cNvSpPr>
          <p:nvPr>
            <p:ph type="body" idx="22"/>
          </p:nvPr>
        </p:nvSpPr>
        <p:spPr/>
        <p:txBody>
          <a:bodyPr/>
          <a:lstStyle/>
          <a:p>
            <a:endParaRPr lang="en-GB"/>
          </a:p>
        </p:txBody>
      </p:sp>
      <p:sp>
        <p:nvSpPr>
          <p:cNvPr id="9" name="Picture Placeholder 8">
            <a:extLst>
              <a:ext uri="{FF2B5EF4-FFF2-40B4-BE49-F238E27FC236}">
                <a16:creationId xmlns:a16="http://schemas.microsoft.com/office/drawing/2014/main" id="{04F0761B-A665-7AFC-435A-1A7EC596A73C}"/>
              </a:ext>
            </a:extLst>
          </p:cNvPr>
          <p:cNvSpPr>
            <a:spLocks noGrp="1"/>
          </p:cNvSpPr>
          <p:nvPr>
            <p:ph type="pic" sz="quarter" idx="16"/>
          </p:nvPr>
        </p:nvSpPr>
        <p:spPr/>
        <p:txBody>
          <a:bodyPr/>
          <a:lstStyle/>
          <a:p>
            <a:endParaRPr lang="en-GB"/>
          </a:p>
        </p:txBody>
      </p:sp>
      <p:sp>
        <p:nvSpPr>
          <p:cNvPr id="10" name="Text Placeholder 9">
            <a:extLst>
              <a:ext uri="{FF2B5EF4-FFF2-40B4-BE49-F238E27FC236}">
                <a16:creationId xmlns:a16="http://schemas.microsoft.com/office/drawing/2014/main" id="{BCEA50BC-D3EF-A302-EF6D-C3FDF52A0B85}"/>
              </a:ext>
            </a:extLst>
          </p:cNvPr>
          <p:cNvSpPr>
            <a:spLocks noGrp="1"/>
          </p:cNvSpPr>
          <p:nvPr>
            <p:ph type="body" idx="19"/>
          </p:nvPr>
        </p:nvSpPr>
        <p:spPr/>
        <p:txBody>
          <a:bodyPr/>
          <a:lstStyle/>
          <a:p>
            <a:endParaRPr lang="en-GB"/>
          </a:p>
        </p:txBody>
      </p:sp>
      <p:sp>
        <p:nvSpPr>
          <p:cNvPr id="11" name="Text Placeholder 10">
            <a:extLst>
              <a:ext uri="{FF2B5EF4-FFF2-40B4-BE49-F238E27FC236}">
                <a16:creationId xmlns:a16="http://schemas.microsoft.com/office/drawing/2014/main" id="{AB469AF4-216A-01EE-1AAD-19B28BF5492F}"/>
              </a:ext>
            </a:extLst>
          </p:cNvPr>
          <p:cNvSpPr>
            <a:spLocks noGrp="1"/>
          </p:cNvSpPr>
          <p:nvPr>
            <p:ph type="body" idx="23"/>
          </p:nvPr>
        </p:nvSpPr>
        <p:spPr/>
        <p:txBody>
          <a:bodyPr/>
          <a:lstStyle/>
          <a:p>
            <a:endParaRPr lang="en-GB"/>
          </a:p>
        </p:txBody>
      </p:sp>
      <p:sp>
        <p:nvSpPr>
          <p:cNvPr id="12" name="Picture Placeholder 11">
            <a:extLst>
              <a:ext uri="{FF2B5EF4-FFF2-40B4-BE49-F238E27FC236}">
                <a16:creationId xmlns:a16="http://schemas.microsoft.com/office/drawing/2014/main" id="{20BACBE8-F6F1-09C5-3705-E03EC30FB94D}"/>
              </a:ext>
            </a:extLst>
          </p:cNvPr>
          <p:cNvSpPr>
            <a:spLocks noGrp="1"/>
          </p:cNvSpPr>
          <p:nvPr>
            <p:ph type="pic" sz="quarter" idx="17"/>
          </p:nvPr>
        </p:nvSpPr>
        <p:spPr/>
        <p:txBody>
          <a:bodyPr/>
          <a:lstStyle/>
          <a:p>
            <a:endParaRPr lang="en-GB"/>
          </a:p>
        </p:txBody>
      </p:sp>
      <p:sp>
        <p:nvSpPr>
          <p:cNvPr id="13" name="Text Placeholder 12">
            <a:extLst>
              <a:ext uri="{FF2B5EF4-FFF2-40B4-BE49-F238E27FC236}">
                <a16:creationId xmlns:a16="http://schemas.microsoft.com/office/drawing/2014/main" id="{FD5A9131-5ED0-6F09-1748-D0146C14D64D}"/>
              </a:ext>
            </a:extLst>
          </p:cNvPr>
          <p:cNvSpPr>
            <a:spLocks noGrp="1"/>
          </p:cNvSpPr>
          <p:nvPr>
            <p:ph type="body" idx="20"/>
          </p:nvPr>
        </p:nvSpPr>
        <p:spPr/>
        <p:txBody>
          <a:bodyPr/>
          <a:lstStyle/>
          <a:p>
            <a:endParaRPr lang="en-GB"/>
          </a:p>
        </p:txBody>
      </p:sp>
      <p:sp>
        <p:nvSpPr>
          <p:cNvPr id="14" name="Text Placeholder 13">
            <a:extLst>
              <a:ext uri="{FF2B5EF4-FFF2-40B4-BE49-F238E27FC236}">
                <a16:creationId xmlns:a16="http://schemas.microsoft.com/office/drawing/2014/main" id="{19C91781-E37A-E0FA-9480-D39AE8221995}"/>
              </a:ext>
            </a:extLst>
          </p:cNvPr>
          <p:cNvSpPr>
            <a:spLocks noGrp="1"/>
          </p:cNvSpPr>
          <p:nvPr>
            <p:ph type="body" idx="24"/>
          </p:nvPr>
        </p:nvSpPr>
        <p:spPr/>
        <p:txBody>
          <a:bodyPr/>
          <a:lstStyle/>
          <a:p>
            <a:endParaRPr lang="en-GB"/>
          </a:p>
        </p:txBody>
      </p:sp>
      <p:sp>
        <p:nvSpPr>
          <p:cNvPr id="15" name="Date Placeholder 14">
            <a:extLst>
              <a:ext uri="{FF2B5EF4-FFF2-40B4-BE49-F238E27FC236}">
                <a16:creationId xmlns:a16="http://schemas.microsoft.com/office/drawing/2014/main" id="{CD3F448C-B1B2-357A-9B95-B5AE4094105D}"/>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1D6B39BE-D2F9-D113-7767-85A4800937E2}"/>
              </a:ext>
            </a:extLst>
          </p:cNvPr>
          <p:cNvSpPr>
            <a:spLocks noGrp="1"/>
          </p:cNvSpPr>
          <p:nvPr>
            <p:ph type="ftr" sz="quarter" idx="11"/>
          </p:nvPr>
        </p:nvSpPr>
        <p:spPr/>
        <p:txBody>
          <a:bodyPr/>
          <a:lstStyle/>
          <a:p>
            <a:r>
              <a:rPr lang="en-US"/>
              <a:t>PRESENTATION TITLE</a:t>
            </a:r>
            <a:endParaRPr lang="en-US" dirty="0"/>
          </a:p>
        </p:txBody>
      </p:sp>
      <p:sp>
        <p:nvSpPr>
          <p:cNvPr id="17" name="Slide Number Placeholder 16">
            <a:extLst>
              <a:ext uri="{FF2B5EF4-FFF2-40B4-BE49-F238E27FC236}">
                <a16:creationId xmlns:a16="http://schemas.microsoft.com/office/drawing/2014/main" id="{CCD9490B-DE7E-EB01-EA55-26FC0D810315}"/>
              </a:ext>
            </a:extLst>
          </p:cNvPr>
          <p:cNvSpPr>
            <a:spLocks noGrp="1"/>
          </p:cNvSpPr>
          <p:nvPr>
            <p:ph type="sldNum" sz="quarter" idx="12"/>
          </p:nvPr>
        </p:nvSpPr>
        <p:spPr/>
        <p:txBody>
          <a:bodyPr/>
          <a:lstStyle/>
          <a:p>
            <a:fld id="{A49DFD55-3C28-40EF-9E31-A92D2E4017FF}" type="slidenum">
              <a:rPr lang="en-US" smtClean="0"/>
              <a:pPr/>
              <a:t>53</a:t>
            </a:fld>
            <a:endParaRPr lang="en-US" dirty="0"/>
          </a:p>
        </p:txBody>
      </p:sp>
    </p:spTree>
    <p:extLst>
      <p:ext uri="{BB962C8B-B14F-4D97-AF65-F5344CB8AC3E}">
        <p14:creationId xmlns:p14="http://schemas.microsoft.com/office/powerpoint/2010/main" val="3383541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US" dirty="0"/>
              <a:t>MEET OUR TEAM  </a:t>
            </a:r>
          </a:p>
        </p:txBody>
      </p:sp>
      <p:pic>
        <p:nvPicPr>
          <p:cNvPr id="357" name="Picture Placeholder 356" descr="Headshot for team slides ">
            <a:extLst>
              <a:ext uri="{FF2B5EF4-FFF2-40B4-BE49-F238E27FC236}">
                <a16:creationId xmlns:a16="http://schemas.microsoft.com/office/drawing/2014/main" id="{1AA9DB68-9DD0-4157-9F94-F215A6B134C1}"/>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877176" y="2428875"/>
            <a:ext cx="1066800" cy="1066800"/>
          </a:xfrm>
        </p:spPr>
      </p:pic>
      <p:sp>
        <p:nvSpPr>
          <p:cNvPr id="3" name="Text Placeholder 2">
            <a:extLst>
              <a:ext uri="{FF2B5EF4-FFF2-40B4-BE49-F238E27FC236}">
                <a16:creationId xmlns:a16="http://schemas.microsoft.com/office/drawing/2014/main" id="{25A49E2A-E51F-4DB7-B643-0BACFA4CDF33}"/>
              </a:ext>
            </a:extLst>
          </p:cNvPr>
          <p:cNvSpPr>
            <a:spLocks noGrp="1"/>
          </p:cNvSpPr>
          <p:nvPr>
            <p:ph type="body" idx="1"/>
          </p:nvPr>
        </p:nvSpPr>
        <p:spPr>
          <a:xfrm>
            <a:off x="1500168" y="3654378"/>
            <a:ext cx="1828800" cy="343061"/>
          </a:xfrm>
        </p:spPr>
        <p:txBody>
          <a:bodyPr/>
          <a:lstStyle/>
          <a:p>
            <a:r>
              <a:rPr lang="en-US" dirty="0"/>
              <a:t>TAKUMA HAYASHI</a:t>
            </a:r>
          </a:p>
        </p:txBody>
      </p:sp>
      <p:sp>
        <p:nvSpPr>
          <p:cNvPr id="11" name="Text Placeholder 10">
            <a:extLst>
              <a:ext uri="{FF2B5EF4-FFF2-40B4-BE49-F238E27FC236}">
                <a16:creationId xmlns:a16="http://schemas.microsoft.com/office/drawing/2014/main" id="{AA8375DF-11E9-44DF-BAA3-EACBE17AF4A7}"/>
              </a:ext>
            </a:extLst>
          </p:cNvPr>
          <p:cNvSpPr>
            <a:spLocks noGrp="1"/>
          </p:cNvSpPr>
          <p:nvPr>
            <p:ph type="body" idx="21"/>
          </p:nvPr>
        </p:nvSpPr>
        <p:spPr>
          <a:xfrm>
            <a:off x="1500168" y="3809747"/>
            <a:ext cx="1828800" cy="343061"/>
          </a:xfrm>
        </p:spPr>
        <p:txBody>
          <a:bodyPr/>
          <a:lstStyle/>
          <a:p>
            <a:r>
              <a:rPr lang="en-US" dirty="0"/>
              <a:t>President</a:t>
            </a:r>
          </a:p>
        </p:txBody>
      </p:sp>
      <p:pic>
        <p:nvPicPr>
          <p:cNvPr id="359" name="Picture Placeholder 358" descr="Headshot for team slides ">
            <a:extLst>
              <a:ext uri="{FF2B5EF4-FFF2-40B4-BE49-F238E27FC236}">
                <a16:creationId xmlns:a16="http://schemas.microsoft.com/office/drawing/2014/main" id="{32C08192-2F27-4ED3-9CEE-4C37C7DFE674}"/>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4226270" y="2428875"/>
            <a:ext cx="1066800" cy="1066800"/>
          </a:xfrm>
        </p:spPr>
      </p:pic>
      <p:sp>
        <p:nvSpPr>
          <p:cNvPr id="8" name="Text Placeholder 7">
            <a:extLst>
              <a:ext uri="{FF2B5EF4-FFF2-40B4-BE49-F238E27FC236}">
                <a16:creationId xmlns:a16="http://schemas.microsoft.com/office/drawing/2014/main" id="{9584E2DE-7061-44CB-A94B-5555484F9744}"/>
              </a:ext>
            </a:extLst>
          </p:cNvPr>
          <p:cNvSpPr>
            <a:spLocks noGrp="1"/>
          </p:cNvSpPr>
          <p:nvPr>
            <p:ph type="body" idx="18"/>
          </p:nvPr>
        </p:nvSpPr>
        <p:spPr>
          <a:xfrm>
            <a:off x="3849262" y="3654378"/>
            <a:ext cx="1828800" cy="343061"/>
          </a:xfrm>
        </p:spPr>
        <p:txBody>
          <a:bodyPr/>
          <a:lstStyle/>
          <a:p>
            <a:r>
              <a:rPr lang="en-US" dirty="0"/>
              <a:t>MIRJAM NILSSON</a:t>
            </a:r>
          </a:p>
        </p:txBody>
      </p:sp>
      <p:sp>
        <p:nvSpPr>
          <p:cNvPr id="12" name="Text Placeholder 11">
            <a:extLst>
              <a:ext uri="{FF2B5EF4-FFF2-40B4-BE49-F238E27FC236}">
                <a16:creationId xmlns:a16="http://schemas.microsoft.com/office/drawing/2014/main" id="{57F11552-18E0-4565-AE6F-DE5290DF1269}"/>
              </a:ext>
            </a:extLst>
          </p:cNvPr>
          <p:cNvSpPr>
            <a:spLocks noGrp="1"/>
          </p:cNvSpPr>
          <p:nvPr>
            <p:ph type="body" idx="22"/>
          </p:nvPr>
        </p:nvSpPr>
        <p:spPr>
          <a:xfrm>
            <a:off x="3849262" y="3809747"/>
            <a:ext cx="1828800" cy="343061"/>
          </a:xfrm>
        </p:spPr>
        <p:txBody>
          <a:bodyPr/>
          <a:lstStyle/>
          <a:p>
            <a:r>
              <a:rPr lang="en-US" dirty="0"/>
              <a:t>Chief Executive Officer</a:t>
            </a:r>
          </a:p>
        </p:txBody>
      </p:sp>
      <p:pic>
        <p:nvPicPr>
          <p:cNvPr id="361" name="Picture Placeholder 360" descr="Headshot for team slides ">
            <a:extLst>
              <a:ext uri="{FF2B5EF4-FFF2-40B4-BE49-F238E27FC236}">
                <a16:creationId xmlns:a16="http://schemas.microsoft.com/office/drawing/2014/main" id="{CA581025-9A6A-4294-8F86-E611BCEFAB15}"/>
              </a:ext>
            </a:extLst>
          </p:cNvPr>
          <p:cNvPicPr>
            <a:picLocks noGrp="1" noChangeAspect="1"/>
          </p:cNvPicPr>
          <p:nvPr>
            <p:ph type="pic" sz="quarter" idx="37"/>
          </p:nvPr>
        </p:nvPicPr>
        <p:blipFill rotWithShape="1">
          <a:blip r:embed="rId4">
            <a:extLst>
              <a:ext uri="{28A0092B-C50C-407E-A947-70E740481C1C}">
                <a14:useLocalDpi xmlns:a14="http://schemas.microsoft.com/office/drawing/2010/main" val="0"/>
              </a:ext>
            </a:extLst>
          </a:blip>
          <a:srcRect/>
          <a:stretch/>
        </p:blipFill>
        <p:spPr>
          <a:xfrm>
            <a:off x="6655584" y="2428875"/>
            <a:ext cx="1066800" cy="1066800"/>
          </a:xfrm>
        </p:spPr>
      </p:pic>
      <p:sp>
        <p:nvSpPr>
          <p:cNvPr id="9" name="Text Placeholder 8">
            <a:extLst>
              <a:ext uri="{FF2B5EF4-FFF2-40B4-BE49-F238E27FC236}">
                <a16:creationId xmlns:a16="http://schemas.microsoft.com/office/drawing/2014/main" id="{87AF403D-91FB-404C-9346-862EFEC3564F}"/>
              </a:ext>
            </a:extLst>
          </p:cNvPr>
          <p:cNvSpPr>
            <a:spLocks noGrp="1"/>
          </p:cNvSpPr>
          <p:nvPr>
            <p:ph type="body" idx="19"/>
          </p:nvPr>
        </p:nvSpPr>
        <p:spPr>
          <a:xfrm>
            <a:off x="6198355" y="3654378"/>
            <a:ext cx="2105135" cy="343061"/>
          </a:xfrm>
        </p:spPr>
        <p:txBody>
          <a:bodyPr/>
          <a:lstStyle/>
          <a:p>
            <a:r>
              <a:rPr lang="en-US" dirty="0"/>
              <a:t>RAJESH SANTOSHI</a:t>
            </a:r>
          </a:p>
        </p:txBody>
      </p:sp>
      <p:sp>
        <p:nvSpPr>
          <p:cNvPr id="13" name="Text Placeholder 12">
            <a:extLst>
              <a:ext uri="{FF2B5EF4-FFF2-40B4-BE49-F238E27FC236}">
                <a16:creationId xmlns:a16="http://schemas.microsoft.com/office/drawing/2014/main" id="{92682AD9-94FA-4E64-864B-DC8F7A320D5C}"/>
              </a:ext>
            </a:extLst>
          </p:cNvPr>
          <p:cNvSpPr>
            <a:spLocks noGrp="1"/>
          </p:cNvSpPr>
          <p:nvPr>
            <p:ph type="body" idx="23"/>
          </p:nvPr>
        </p:nvSpPr>
        <p:spPr>
          <a:xfrm>
            <a:off x="6095999" y="3809747"/>
            <a:ext cx="2299855" cy="343061"/>
          </a:xfrm>
        </p:spPr>
        <p:txBody>
          <a:bodyPr/>
          <a:lstStyle/>
          <a:p>
            <a:r>
              <a:rPr lang="en-US" dirty="0"/>
              <a:t>Chief Operations Officer</a:t>
            </a:r>
          </a:p>
        </p:txBody>
      </p:sp>
      <p:pic>
        <p:nvPicPr>
          <p:cNvPr id="363" name="Picture Placeholder 362" descr="Headshot for team slides ">
            <a:extLst>
              <a:ext uri="{FF2B5EF4-FFF2-40B4-BE49-F238E27FC236}">
                <a16:creationId xmlns:a16="http://schemas.microsoft.com/office/drawing/2014/main" id="{0AB7C4F4-0E33-47EC-A40D-D03ECD81A39B}"/>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9136814" y="2428875"/>
            <a:ext cx="1066800" cy="1066800"/>
          </a:xfrm>
        </p:spPr>
      </p:pic>
      <p:sp>
        <p:nvSpPr>
          <p:cNvPr id="10" name="Text Placeholder 9">
            <a:extLst>
              <a:ext uri="{FF2B5EF4-FFF2-40B4-BE49-F238E27FC236}">
                <a16:creationId xmlns:a16="http://schemas.microsoft.com/office/drawing/2014/main" id="{0EE34DCC-0789-4B21-A328-FF554B1B07BE}"/>
              </a:ext>
            </a:extLst>
          </p:cNvPr>
          <p:cNvSpPr>
            <a:spLocks noGrp="1"/>
          </p:cNvSpPr>
          <p:nvPr>
            <p:ph type="body" idx="20"/>
          </p:nvPr>
        </p:nvSpPr>
        <p:spPr>
          <a:xfrm>
            <a:off x="8759806" y="3654378"/>
            <a:ext cx="1828800" cy="343061"/>
          </a:xfrm>
        </p:spPr>
        <p:txBody>
          <a:bodyPr/>
          <a:lstStyle/>
          <a:p>
            <a:r>
              <a:rPr lang="en-US" dirty="0"/>
              <a:t>RAJESH SANTOSHI</a:t>
            </a:r>
          </a:p>
        </p:txBody>
      </p:sp>
      <p:sp>
        <p:nvSpPr>
          <p:cNvPr id="14" name="Text Placeholder 13">
            <a:extLst>
              <a:ext uri="{FF2B5EF4-FFF2-40B4-BE49-F238E27FC236}">
                <a16:creationId xmlns:a16="http://schemas.microsoft.com/office/drawing/2014/main" id="{AE93F4CF-DD26-41DA-BA4C-2DCAC0B2F5EB}"/>
              </a:ext>
            </a:extLst>
          </p:cNvPr>
          <p:cNvSpPr>
            <a:spLocks noGrp="1"/>
          </p:cNvSpPr>
          <p:nvPr>
            <p:ph type="body" idx="24"/>
          </p:nvPr>
        </p:nvSpPr>
        <p:spPr>
          <a:xfrm>
            <a:off x="8744480" y="3809747"/>
            <a:ext cx="1844126" cy="343061"/>
          </a:xfrm>
        </p:spPr>
        <p:txBody>
          <a:bodyPr/>
          <a:lstStyle/>
          <a:p>
            <a:r>
              <a:rPr lang="en-US" dirty="0"/>
              <a:t>VP Marketing</a:t>
            </a:r>
          </a:p>
        </p:txBody>
      </p:sp>
      <p:pic>
        <p:nvPicPr>
          <p:cNvPr id="365" name="Picture Placeholder 364" descr="Headshot for team slides ">
            <a:extLst>
              <a:ext uri="{FF2B5EF4-FFF2-40B4-BE49-F238E27FC236}">
                <a16:creationId xmlns:a16="http://schemas.microsoft.com/office/drawing/2014/main" id="{13CD5AED-E130-432E-8952-7CB3F68F3312}"/>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a:xfrm>
            <a:off x="1877176" y="4287711"/>
            <a:ext cx="1066800" cy="1066800"/>
          </a:xfrm>
        </p:spPr>
      </p:pic>
      <p:sp>
        <p:nvSpPr>
          <p:cNvPr id="36" name="Text Placeholder 35">
            <a:extLst>
              <a:ext uri="{FF2B5EF4-FFF2-40B4-BE49-F238E27FC236}">
                <a16:creationId xmlns:a16="http://schemas.microsoft.com/office/drawing/2014/main" id="{9935192B-6592-4598-9D51-CFDF6F0A854F}"/>
              </a:ext>
            </a:extLst>
          </p:cNvPr>
          <p:cNvSpPr>
            <a:spLocks noGrp="1"/>
          </p:cNvSpPr>
          <p:nvPr>
            <p:ph type="body" idx="25"/>
          </p:nvPr>
        </p:nvSpPr>
        <p:spPr>
          <a:xfrm>
            <a:off x="1500168" y="5513214"/>
            <a:ext cx="1828800" cy="343061"/>
          </a:xfrm>
        </p:spPr>
        <p:txBody>
          <a:bodyPr/>
          <a:lstStyle/>
          <a:p>
            <a:r>
              <a:rPr lang="en-US" dirty="0"/>
              <a:t>GRAHAM BARNES</a:t>
            </a:r>
          </a:p>
        </p:txBody>
      </p:sp>
      <p:sp>
        <p:nvSpPr>
          <p:cNvPr id="44" name="Text Placeholder 43">
            <a:extLst>
              <a:ext uri="{FF2B5EF4-FFF2-40B4-BE49-F238E27FC236}">
                <a16:creationId xmlns:a16="http://schemas.microsoft.com/office/drawing/2014/main" id="{F759A1DD-45A5-4764-8966-C107C4C4832C}"/>
              </a:ext>
            </a:extLst>
          </p:cNvPr>
          <p:cNvSpPr>
            <a:spLocks noGrp="1"/>
          </p:cNvSpPr>
          <p:nvPr>
            <p:ph type="body" idx="33"/>
          </p:nvPr>
        </p:nvSpPr>
        <p:spPr>
          <a:xfrm>
            <a:off x="1500168" y="5668583"/>
            <a:ext cx="1828800" cy="343061"/>
          </a:xfrm>
        </p:spPr>
        <p:txBody>
          <a:bodyPr/>
          <a:lstStyle/>
          <a:p>
            <a:r>
              <a:rPr lang="en-US" dirty="0"/>
              <a:t>VP Product</a:t>
            </a:r>
          </a:p>
        </p:txBody>
      </p:sp>
      <p:pic>
        <p:nvPicPr>
          <p:cNvPr id="367" name="Picture Placeholder 366" descr="Headshot for team slides ">
            <a:extLst>
              <a:ext uri="{FF2B5EF4-FFF2-40B4-BE49-F238E27FC236}">
                <a16:creationId xmlns:a16="http://schemas.microsoft.com/office/drawing/2014/main" id="{73D462EE-3D1E-4964-B729-2B963BD87288}"/>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a:xfrm>
            <a:off x="4226270" y="4287711"/>
            <a:ext cx="1066800" cy="1066800"/>
          </a:xfrm>
        </p:spPr>
      </p:pic>
      <p:sp>
        <p:nvSpPr>
          <p:cNvPr id="41" name="Text Placeholder 40">
            <a:extLst>
              <a:ext uri="{FF2B5EF4-FFF2-40B4-BE49-F238E27FC236}">
                <a16:creationId xmlns:a16="http://schemas.microsoft.com/office/drawing/2014/main" id="{6B09ED3A-8EC7-42CA-B68B-1377E5460E75}"/>
              </a:ext>
            </a:extLst>
          </p:cNvPr>
          <p:cNvSpPr>
            <a:spLocks noGrp="1"/>
          </p:cNvSpPr>
          <p:nvPr>
            <p:ph type="body" idx="30"/>
          </p:nvPr>
        </p:nvSpPr>
        <p:spPr>
          <a:xfrm>
            <a:off x="3849262" y="5513214"/>
            <a:ext cx="1828800" cy="343061"/>
          </a:xfrm>
        </p:spPr>
        <p:txBody>
          <a:bodyPr/>
          <a:lstStyle/>
          <a:p>
            <a:r>
              <a:rPr lang="en-US" dirty="0"/>
              <a:t>ROWAN MURPHY</a:t>
            </a:r>
          </a:p>
        </p:txBody>
      </p:sp>
      <p:sp>
        <p:nvSpPr>
          <p:cNvPr id="45" name="Text Placeholder 44">
            <a:extLst>
              <a:ext uri="{FF2B5EF4-FFF2-40B4-BE49-F238E27FC236}">
                <a16:creationId xmlns:a16="http://schemas.microsoft.com/office/drawing/2014/main" id="{021B5FEC-BECF-4604-A9AB-1C9E810794F6}"/>
              </a:ext>
            </a:extLst>
          </p:cNvPr>
          <p:cNvSpPr>
            <a:spLocks noGrp="1"/>
          </p:cNvSpPr>
          <p:nvPr>
            <p:ph type="body" idx="34"/>
          </p:nvPr>
        </p:nvSpPr>
        <p:spPr>
          <a:xfrm>
            <a:off x="3849262" y="5668583"/>
            <a:ext cx="1828800" cy="343061"/>
          </a:xfrm>
        </p:spPr>
        <p:txBody>
          <a:bodyPr/>
          <a:lstStyle/>
          <a:p>
            <a:r>
              <a:rPr lang="en-US" dirty="0"/>
              <a:t>SEO Strategist</a:t>
            </a:r>
          </a:p>
        </p:txBody>
      </p:sp>
      <p:pic>
        <p:nvPicPr>
          <p:cNvPr id="369" name="Picture Placeholder 368" descr="Headshot for team slides ">
            <a:extLst>
              <a:ext uri="{FF2B5EF4-FFF2-40B4-BE49-F238E27FC236}">
                <a16:creationId xmlns:a16="http://schemas.microsoft.com/office/drawing/2014/main" id="{3DD82FDB-1001-45E1-AA54-7904FCC108DE}"/>
              </a:ext>
            </a:extLst>
          </p:cNvPr>
          <p:cNvPicPr>
            <a:picLocks noGrp="1" noChangeAspect="1"/>
          </p:cNvPicPr>
          <p:nvPr>
            <p:ph type="pic" sz="quarter" idx="38"/>
          </p:nvPr>
        </p:nvPicPr>
        <p:blipFill rotWithShape="1">
          <a:blip r:embed="rId8">
            <a:extLst>
              <a:ext uri="{28A0092B-C50C-407E-A947-70E740481C1C}">
                <a14:useLocalDpi xmlns:a14="http://schemas.microsoft.com/office/drawing/2010/main" val="0"/>
              </a:ext>
            </a:extLst>
          </a:blip>
          <a:srcRect/>
          <a:stretch/>
        </p:blipFill>
        <p:spPr>
          <a:xfrm>
            <a:off x="6655584" y="4287711"/>
            <a:ext cx="1066800" cy="1066800"/>
          </a:xfrm>
        </p:spPr>
      </p:pic>
      <p:sp>
        <p:nvSpPr>
          <p:cNvPr id="42" name="Text Placeholder 41">
            <a:extLst>
              <a:ext uri="{FF2B5EF4-FFF2-40B4-BE49-F238E27FC236}">
                <a16:creationId xmlns:a16="http://schemas.microsoft.com/office/drawing/2014/main" id="{3E07A9F3-763B-41EA-AC65-8EDB2CA31B8A}"/>
              </a:ext>
            </a:extLst>
          </p:cNvPr>
          <p:cNvSpPr>
            <a:spLocks noGrp="1"/>
          </p:cNvSpPr>
          <p:nvPr>
            <p:ph type="body" idx="31"/>
          </p:nvPr>
        </p:nvSpPr>
        <p:spPr>
          <a:xfrm>
            <a:off x="6339926" y="5513214"/>
            <a:ext cx="1828800" cy="343061"/>
          </a:xfrm>
        </p:spPr>
        <p:txBody>
          <a:bodyPr/>
          <a:lstStyle/>
          <a:p>
            <a:r>
              <a:rPr lang="en-US" dirty="0"/>
              <a:t>ELIZABETH MOORE</a:t>
            </a:r>
          </a:p>
        </p:txBody>
      </p:sp>
      <p:sp>
        <p:nvSpPr>
          <p:cNvPr id="46" name="Text Placeholder 45">
            <a:extLst>
              <a:ext uri="{FF2B5EF4-FFF2-40B4-BE49-F238E27FC236}">
                <a16:creationId xmlns:a16="http://schemas.microsoft.com/office/drawing/2014/main" id="{53A42804-1F4C-424E-9CB4-D1CD97B11CDE}"/>
              </a:ext>
            </a:extLst>
          </p:cNvPr>
          <p:cNvSpPr>
            <a:spLocks noGrp="1"/>
          </p:cNvSpPr>
          <p:nvPr>
            <p:ph type="body" idx="35"/>
          </p:nvPr>
        </p:nvSpPr>
        <p:spPr>
          <a:xfrm>
            <a:off x="6339926" y="5668583"/>
            <a:ext cx="1813474" cy="343061"/>
          </a:xfrm>
        </p:spPr>
        <p:txBody>
          <a:bodyPr/>
          <a:lstStyle/>
          <a:p>
            <a:r>
              <a:rPr lang="en-US" dirty="0"/>
              <a:t>Product Designer</a:t>
            </a:r>
          </a:p>
        </p:txBody>
      </p:sp>
      <p:pic>
        <p:nvPicPr>
          <p:cNvPr id="371" name="Picture Placeholder 370" descr="Headshot for team slides ">
            <a:extLst>
              <a:ext uri="{FF2B5EF4-FFF2-40B4-BE49-F238E27FC236}">
                <a16:creationId xmlns:a16="http://schemas.microsoft.com/office/drawing/2014/main" id="{5DC64598-F871-46A7-9338-8EB7BF26BEB6}"/>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a:xfrm>
            <a:off x="9136814" y="4287711"/>
            <a:ext cx="1066800" cy="1066800"/>
          </a:xfrm>
        </p:spPr>
      </p:pic>
      <p:sp>
        <p:nvSpPr>
          <p:cNvPr id="43" name="Text Placeholder 42">
            <a:extLst>
              <a:ext uri="{FF2B5EF4-FFF2-40B4-BE49-F238E27FC236}">
                <a16:creationId xmlns:a16="http://schemas.microsoft.com/office/drawing/2014/main" id="{7E484450-BE48-4C65-AEE1-5650AAC06067}"/>
              </a:ext>
            </a:extLst>
          </p:cNvPr>
          <p:cNvSpPr>
            <a:spLocks noGrp="1"/>
          </p:cNvSpPr>
          <p:nvPr>
            <p:ph type="body" idx="32"/>
          </p:nvPr>
        </p:nvSpPr>
        <p:spPr>
          <a:xfrm>
            <a:off x="8759806" y="5513214"/>
            <a:ext cx="1828800" cy="343061"/>
          </a:xfrm>
        </p:spPr>
        <p:txBody>
          <a:bodyPr/>
          <a:lstStyle/>
          <a:p>
            <a:r>
              <a:rPr lang="en-US" dirty="0"/>
              <a:t>ROBIN KLINE</a:t>
            </a:r>
          </a:p>
        </p:txBody>
      </p:sp>
      <p:sp>
        <p:nvSpPr>
          <p:cNvPr id="47" name="Text Placeholder 46">
            <a:extLst>
              <a:ext uri="{FF2B5EF4-FFF2-40B4-BE49-F238E27FC236}">
                <a16:creationId xmlns:a16="http://schemas.microsoft.com/office/drawing/2014/main" id="{8D8B5AD3-AE51-4D7A-AE7B-E9C350D0879B}"/>
              </a:ext>
            </a:extLst>
          </p:cNvPr>
          <p:cNvSpPr>
            <a:spLocks noGrp="1"/>
          </p:cNvSpPr>
          <p:nvPr>
            <p:ph type="body" idx="36"/>
          </p:nvPr>
        </p:nvSpPr>
        <p:spPr>
          <a:xfrm>
            <a:off x="8744480" y="5668583"/>
            <a:ext cx="1844126" cy="343061"/>
          </a:xfrm>
        </p:spPr>
        <p:txBody>
          <a:bodyPr/>
          <a:lstStyle/>
          <a:p>
            <a:r>
              <a:rPr lang="en-US" dirty="0"/>
              <a:t>Content Developer</a:t>
            </a:r>
          </a:p>
        </p:txBody>
      </p:sp>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a:xfrm>
            <a:off x="838200" y="6356350"/>
            <a:ext cx="2743200" cy="365125"/>
          </a:xfrm>
        </p:spPr>
        <p:txBody>
          <a:bodyPr/>
          <a:lstStyle/>
          <a:p>
            <a:r>
              <a:rPr lang="en-US" dirty="0"/>
              <a:t>20XX</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Tree>
    <p:extLst>
      <p:ext uri="{BB962C8B-B14F-4D97-AF65-F5344CB8AC3E}">
        <p14:creationId xmlns:p14="http://schemas.microsoft.com/office/powerpoint/2010/main" val="4055079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PLAN FOR PRODUCT LAUNCH</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178117526"/>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Tree>
    <p:extLst>
      <p:ext uri="{BB962C8B-B14F-4D97-AF65-F5344CB8AC3E}">
        <p14:creationId xmlns:p14="http://schemas.microsoft.com/office/powerpoint/2010/main" val="2896385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082142" cy="585788"/>
          </a:xfrm>
        </p:spPr>
        <p:txBody>
          <a:bodyPr/>
          <a:lstStyle/>
          <a:p>
            <a:r>
              <a:rPr lang="en-US" dirty="0"/>
              <a:t>TIMELINE</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Q1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Q2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Q3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Q4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dirty="0"/>
              <a:t>Synergize scalable e-commerce</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dirty="0"/>
              <a:t>Coordinate e-business applications</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dirty="0"/>
              <a:t>Deploy strategic networks with compelling e-business needs</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dirty="0"/>
              <a:t>Disseminate standardized metrics</a:t>
            </a:r>
          </a:p>
        </p:txBody>
      </p:sp>
      <p:sp>
        <p:nvSpPr>
          <p:cNvPr id="16" name="Date Placeholder 15">
            <a:extLst>
              <a:ext uri="{FF2B5EF4-FFF2-40B4-BE49-F238E27FC236}">
                <a16:creationId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a:t>20XX</a:t>
            </a:r>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PRESENTATION TITLE</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56</a:t>
            </a:fld>
            <a:endParaRPr lang="en-US" dirty="0"/>
          </a:p>
        </p:txBody>
      </p:sp>
    </p:spTree>
    <p:extLst>
      <p:ext uri="{BB962C8B-B14F-4D97-AF65-F5344CB8AC3E}">
        <p14:creationId xmlns:p14="http://schemas.microsoft.com/office/powerpoint/2010/main" val="332104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AREAS OF FOCUS</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776936"/>
            <a:ext cx="3924300" cy="823912"/>
          </a:xfrm>
        </p:spPr>
        <p:txBody>
          <a:bodyPr/>
          <a:lstStyle/>
          <a:p>
            <a:r>
              <a:rPr lang="en-US" dirty="0"/>
              <a:t>B2B MARKET SCENARIOS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834606"/>
            <a:ext cx="3924300" cy="1997867"/>
          </a:xfrm>
        </p:spPr>
        <p:txBody>
          <a:bodyPr>
            <a:normAutofit/>
          </a:bodyPr>
          <a:lstStyle/>
          <a:p>
            <a:r>
              <a:rPr lang="en-US" dirty="0"/>
              <a:t>Develop winning strategies to keep ahead of the competition</a:t>
            </a:r>
          </a:p>
          <a:p>
            <a:r>
              <a:rPr lang="en-US" dirty="0"/>
              <a:t>​Capitalize on low hanging fruit to identify a ballpark value</a:t>
            </a:r>
          </a:p>
          <a:p>
            <a:r>
              <a:rPr lang="en-US" dirty="0"/>
              <a:t>​Visualize customer directed convergence​</a:t>
            </a:r>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7410173" y="2776936"/>
            <a:ext cx="3943627" cy="823912"/>
          </a:xfrm>
        </p:spPr>
        <p:txBody>
          <a:bodyPr/>
          <a:lstStyle/>
          <a:p>
            <a:r>
              <a:rPr lang="en-US" dirty="0"/>
              <a:t>CLOUD-BASED OPPORTUNITIES</a:t>
            </a:r>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7410173" y="3834606"/>
            <a:ext cx="3943627" cy="1997867"/>
          </a:xfrm>
        </p:spPr>
        <p:txBody>
          <a:bodyPr>
            <a:normAutofit/>
          </a:bodyPr>
          <a:lstStyle/>
          <a:p>
            <a:r>
              <a:rPr lang="en-US" dirty="0"/>
              <a:t>Iterative approaches to corporate strategy</a:t>
            </a:r>
          </a:p>
          <a:p>
            <a:r>
              <a:rPr lang="en-US" dirty="0"/>
              <a:t>​Establish a management framework from the inside​</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HOW WE GET THERE</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43104" y="2776936"/>
            <a:ext cx="2882475" cy="823912"/>
          </a:xfrm>
        </p:spPr>
        <p:txBody>
          <a:bodyPr/>
          <a:lstStyle/>
          <a:p>
            <a:r>
              <a:rPr lang="en-US" dirty="0"/>
              <a:t>ROI</a:t>
            </a: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1243104" y="3834606"/>
            <a:ext cx="2882475" cy="1997867"/>
          </a:xfrm>
        </p:spPr>
        <p:txBody>
          <a:bodyPr>
            <a:normAutofit/>
          </a:bodyPr>
          <a:lstStyle/>
          <a:p>
            <a:r>
              <a:rPr lang="en-US" dirty="0"/>
              <a:t>Envision multimedia-based expertise and cross-media growth strategies​</a:t>
            </a:r>
          </a:p>
          <a:p>
            <a:r>
              <a:rPr lang="en-US" dirty="0"/>
              <a:t>​Engage worldwide methodologies with web-enabled technologies​</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5" y="2776936"/>
            <a:ext cx="2896671" cy="823912"/>
          </a:xfrm>
        </p:spPr>
        <p:txBody>
          <a:bodyPr/>
          <a:lstStyle/>
          <a:p>
            <a:r>
              <a:rPr lang="en-US" dirty="0"/>
              <a:t>NICHE MARKETS </a:t>
            </a:r>
          </a:p>
        </p:txBody>
      </p:sp>
      <p:sp>
        <p:nvSpPr>
          <p:cNvPr id="6" name="Content Placeholder 5">
            <a:extLst>
              <a:ext uri="{FF2B5EF4-FFF2-40B4-BE49-F238E27FC236}">
                <a16:creationId xmlns:a16="http://schemas.microsoft.com/office/drawing/2014/main" id="{DE1CCF0F-F0BB-42D7-B3C2-C29336739F32}"/>
              </a:ext>
            </a:extLst>
          </p:cNvPr>
          <p:cNvSpPr>
            <a:spLocks noGrp="1"/>
          </p:cNvSpPr>
          <p:nvPr>
            <p:ph sz="quarter" idx="4"/>
          </p:nvPr>
        </p:nvSpPr>
        <p:spPr>
          <a:xfrm>
            <a:off x="4647665" y="3834606"/>
            <a:ext cx="2896671" cy="1997867"/>
          </a:xfrm>
        </p:spPr>
        <p:txBody>
          <a:bodyPr>
            <a:normAutofit/>
          </a:bodyPr>
          <a:lstStyle/>
          <a:p>
            <a:r>
              <a:rPr lang="en-US" dirty="0"/>
              <a:t>Pursue scalable customer service through sustainable strategies​</a:t>
            </a:r>
          </a:p>
          <a:p>
            <a:r>
              <a:rPr lang="en-US" dirty="0"/>
              <a:t>Engage top-line web services with cutting-edge deliverables​​​</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1" y="2776936"/>
            <a:ext cx="2882475" cy="823912"/>
          </a:xfrm>
        </p:spPr>
        <p:txBody>
          <a:bodyPr/>
          <a:lstStyle/>
          <a:p>
            <a:r>
              <a:rPr lang="en-US" dirty="0"/>
              <a:t>SUPPLY CHAINS</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066421" y="3834606"/>
            <a:ext cx="2882475" cy="1997867"/>
          </a:xfrm>
        </p:spPr>
        <p:txBody>
          <a:bodyPr>
            <a:normAutofit/>
          </a:bodyPr>
          <a:lstStyle/>
          <a:p>
            <a:r>
              <a:rPr lang="en-US" dirty="0"/>
              <a:t>Cultivate one-to-one customer service with robust ideas​</a:t>
            </a:r>
          </a:p>
          <a:p>
            <a:r>
              <a:rPr lang="en-US" dirty="0"/>
              <a:t>Maximize timely deliverables for real-time schemas​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Tree>
    <p:extLst>
      <p:ext uri="{BB962C8B-B14F-4D97-AF65-F5344CB8AC3E}">
        <p14:creationId xmlns:p14="http://schemas.microsoft.com/office/powerpoint/2010/main" val="1429429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660774"/>
            <a:ext cx="5111750" cy="1525588"/>
          </a:xfrm>
        </p:spPr>
        <p:txBody>
          <a:bodyPr>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3AFF0-AF23-69E0-E50A-6EBD89232483}"/>
              </a:ext>
            </a:extLst>
          </p:cNvPr>
          <p:cNvSpPr>
            <a:spLocks noGrp="1"/>
          </p:cNvSpPr>
          <p:nvPr>
            <p:ph type="title"/>
          </p:nvPr>
        </p:nvSpPr>
        <p:spPr>
          <a:xfrm>
            <a:off x="508989" y="300924"/>
            <a:ext cx="11032354" cy="1325563"/>
          </a:xfrm>
        </p:spPr>
        <p:txBody>
          <a:bodyPr>
            <a:normAutofit/>
          </a:bodyPr>
          <a:lstStyle/>
          <a:p>
            <a:r>
              <a:rPr lang="en-GB" sz="4800" dirty="0"/>
              <a:t>3.1 development too</a:t>
            </a:r>
            <a:r>
              <a:rPr lang="en-US" altLang="zh-CN" sz="4800" dirty="0"/>
              <a:t>ls</a:t>
            </a:r>
            <a:endParaRPr lang="en-GB" sz="4800" dirty="0"/>
          </a:p>
        </p:txBody>
      </p:sp>
      <p:sp>
        <p:nvSpPr>
          <p:cNvPr id="11" name="Slide Number Placeholder 10">
            <a:extLst>
              <a:ext uri="{FF2B5EF4-FFF2-40B4-BE49-F238E27FC236}">
                <a16:creationId xmlns:a16="http://schemas.microsoft.com/office/drawing/2014/main" id="{0657C5A3-5A4E-2CFA-761D-A3D1D7CEB839}"/>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5" name="AutoShape 4" descr="arduino wiring for max30102 pulse oximeter heart rate module">
            <a:extLst>
              <a:ext uri="{FF2B5EF4-FFF2-40B4-BE49-F238E27FC236}">
                <a16:creationId xmlns:a16="http://schemas.microsoft.com/office/drawing/2014/main" id="{86FC70EF-233E-4CB9-BEC9-49645EE7337E}"/>
              </a:ext>
            </a:extLst>
          </p:cNvPr>
          <p:cNvSpPr>
            <a:spLocks noGrp="1" noChangeAspect="1" noChangeArrowheads="1"/>
          </p:cNvSpPr>
          <p:nvPr>
            <p:ph type="body" idx="1"/>
          </p:nvPr>
        </p:nvSpPr>
        <p:spPr bwMode="auto">
          <a:xfrm>
            <a:off x="1243013" y="4336961"/>
            <a:ext cx="9912667" cy="2019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Arial" panose="020B0604020202020204" pitchFamily="34" charset="0"/>
              <a:buChar char="•"/>
            </a:pPr>
            <a:r>
              <a:rPr lang="en-US" sz="2400" b="0" i="0" dirty="0">
                <a:solidFill>
                  <a:srgbClr val="374151"/>
                </a:solidFill>
                <a:effectLst/>
                <a:latin typeface="Söhne"/>
              </a:rPr>
              <a:t>MAX30102 sensor for heart rate and SpO2 measurement</a:t>
            </a:r>
          </a:p>
          <a:p>
            <a:pPr algn="just">
              <a:buFont typeface="Arial" panose="020B0604020202020204" pitchFamily="34" charset="0"/>
              <a:buChar char="•"/>
            </a:pPr>
            <a:r>
              <a:rPr lang="en-US" sz="2400" b="0" i="0" dirty="0">
                <a:solidFill>
                  <a:srgbClr val="374151"/>
                </a:solidFill>
                <a:effectLst/>
                <a:latin typeface="Söhne"/>
              </a:rPr>
              <a:t>Nordic Thingy-52 sensor with inertial measurement unit (IMU) for human activity recognition</a:t>
            </a:r>
          </a:p>
          <a:p>
            <a:pPr algn="just">
              <a:buFont typeface="Arial" panose="020B0604020202020204" pitchFamily="34" charset="0"/>
              <a:buChar char="•"/>
            </a:pPr>
            <a:r>
              <a:rPr lang="en-US" sz="2400" b="0" i="0" dirty="0">
                <a:solidFill>
                  <a:srgbClr val="374151"/>
                </a:solidFill>
                <a:effectLst/>
                <a:latin typeface="Söhne"/>
              </a:rPr>
              <a:t>Combination of these sensors enables comprehensive health monitoring</a:t>
            </a:r>
          </a:p>
        </p:txBody>
      </p:sp>
      <p:pic>
        <p:nvPicPr>
          <p:cNvPr id="6" name="Content Placeholder 15" descr="A close-up of a calculator&#10;&#10;Description automatically generated with low confidence">
            <a:extLst>
              <a:ext uri="{FF2B5EF4-FFF2-40B4-BE49-F238E27FC236}">
                <a16:creationId xmlns:a16="http://schemas.microsoft.com/office/drawing/2014/main" id="{62A2E638-64C5-6039-979D-C13355AB5B4A}"/>
              </a:ext>
            </a:extLst>
          </p:cNvPr>
          <p:cNvPicPr>
            <a:picLocks noChangeAspect="1"/>
          </p:cNvPicPr>
          <p:nvPr/>
        </p:nvPicPr>
        <p:blipFill rotWithShape="1">
          <a:blip r:embed="rId3"/>
          <a:srcRect l="27391" t="16315" r="23462" b="7406"/>
          <a:stretch/>
        </p:blipFill>
        <p:spPr bwMode="auto">
          <a:xfrm>
            <a:off x="2280633" y="1771612"/>
            <a:ext cx="2002006" cy="17755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D4280114-A5DE-3D9F-1C1A-AA8CB4301E37}"/>
              </a:ext>
            </a:extLst>
          </p:cNvPr>
          <p:cNvSpPr>
            <a:spLocks noGrp="1"/>
          </p:cNvSpPr>
          <p:nvPr>
            <p:ph type="body" sz="quarter" idx="3"/>
          </p:nvPr>
        </p:nvSpPr>
        <p:spPr>
          <a:xfrm>
            <a:off x="2472681" y="3445529"/>
            <a:ext cx="1809957" cy="415648"/>
          </a:xfrm>
        </p:spPr>
        <p:txBody>
          <a:bodyPr/>
          <a:lstStyle/>
          <a:p>
            <a:r>
              <a:rPr lang="en-US" dirty="0"/>
              <a:t>MAX30102</a:t>
            </a:r>
            <a:endParaRPr lang="en-GB" dirty="0"/>
          </a:p>
        </p:txBody>
      </p:sp>
      <p:sp>
        <p:nvSpPr>
          <p:cNvPr id="8" name="Text Placeholder 6">
            <a:extLst>
              <a:ext uri="{FF2B5EF4-FFF2-40B4-BE49-F238E27FC236}">
                <a16:creationId xmlns:a16="http://schemas.microsoft.com/office/drawing/2014/main" id="{BE6567B6-6275-EFD0-48D2-E69737F084B1}"/>
              </a:ext>
            </a:extLst>
          </p:cNvPr>
          <p:cNvSpPr>
            <a:spLocks noGrp="1"/>
          </p:cNvSpPr>
          <p:nvPr>
            <p:ph type="body" idx="13"/>
          </p:nvPr>
        </p:nvSpPr>
        <p:spPr>
          <a:xfrm>
            <a:off x="6422182" y="3436644"/>
            <a:ext cx="2437600" cy="415648"/>
          </a:xfrm>
        </p:spPr>
        <p:txBody>
          <a:bodyPr/>
          <a:lstStyle/>
          <a:p>
            <a:r>
              <a:rPr lang="en-GB" b="0" i="0" dirty="0">
                <a:solidFill>
                  <a:srgbClr val="FFFFFF"/>
                </a:solidFill>
                <a:effectLst/>
                <a:latin typeface="GT-Eesti-Regular"/>
              </a:rPr>
              <a:t>Nordic Thingy:52</a:t>
            </a:r>
          </a:p>
          <a:p>
            <a:r>
              <a:rPr lang="en-GB" dirty="0"/>
              <a:t>Nordic Thingy-52</a:t>
            </a:r>
          </a:p>
        </p:txBody>
      </p:sp>
      <p:pic>
        <p:nvPicPr>
          <p:cNvPr id="12" name="Content Placeholder 16">
            <a:extLst>
              <a:ext uri="{FF2B5EF4-FFF2-40B4-BE49-F238E27FC236}">
                <a16:creationId xmlns:a16="http://schemas.microsoft.com/office/drawing/2014/main" id="{4C6C73E3-8EAD-E81A-28DE-C9A0081CC6C7}"/>
              </a:ext>
            </a:extLst>
          </p:cNvPr>
          <p:cNvPicPr>
            <a:picLocks noChangeAspect="1"/>
          </p:cNvPicPr>
          <p:nvPr/>
        </p:nvPicPr>
        <p:blipFill>
          <a:blip r:embed="rId4"/>
          <a:stretch>
            <a:fillRect/>
          </a:stretch>
        </p:blipFill>
        <p:spPr>
          <a:xfrm>
            <a:off x="6916760" y="2005909"/>
            <a:ext cx="1303215" cy="1306940"/>
          </a:xfrm>
          <a:prstGeom prst="rect">
            <a:avLst/>
          </a:prstGeom>
        </p:spPr>
      </p:pic>
    </p:spTree>
    <p:extLst>
      <p:ext uri="{BB962C8B-B14F-4D97-AF65-F5344CB8AC3E}">
        <p14:creationId xmlns:p14="http://schemas.microsoft.com/office/powerpoint/2010/main" val="1604836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505D3-C8CA-6622-D254-E083EB1A3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97B975-79D1-661E-D405-30FAF956D6C3}"/>
              </a:ext>
            </a:extLst>
          </p:cNvPr>
          <p:cNvSpPr>
            <a:spLocks noGrp="1"/>
          </p:cNvSpPr>
          <p:nvPr>
            <p:ph type="title"/>
          </p:nvPr>
        </p:nvSpPr>
        <p:spPr>
          <a:xfrm>
            <a:off x="508989" y="300924"/>
            <a:ext cx="11032354" cy="1325563"/>
          </a:xfrm>
        </p:spPr>
        <p:txBody>
          <a:bodyPr>
            <a:normAutofit/>
          </a:bodyPr>
          <a:lstStyle/>
          <a:p>
            <a:r>
              <a:rPr lang="en-GB" sz="4800" dirty="0"/>
              <a:t>3.1 development too</a:t>
            </a:r>
            <a:r>
              <a:rPr lang="en-US" altLang="zh-CN" sz="4800" dirty="0"/>
              <a:t>ls</a:t>
            </a:r>
            <a:endParaRPr lang="en-GB" sz="4800" dirty="0"/>
          </a:p>
        </p:txBody>
      </p:sp>
      <p:sp>
        <p:nvSpPr>
          <p:cNvPr id="11" name="Slide Number Placeholder 10">
            <a:extLst>
              <a:ext uri="{FF2B5EF4-FFF2-40B4-BE49-F238E27FC236}">
                <a16:creationId xmlns:a16="http://schemas.microsoft.com/office/drawing/2014/main" id="{7BFA12DB-CF4B-3107-2F5D-F986F3E0EEA0}"/>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5" name="AutoShape 4" descr="arduino wiring for max30102 pulse oximeter heart rate module">
            <a:extLst>
              <a:ext uri="{FF2B5EF4-FFF2-40B4-BE49-F238E27FC236}">
                <a16:creationId xmlns:a16="http://schemas.microsoft.com/office/drawing/2014/main" id="{C5C0A0C2-1DB5-739D-0DD1-C8B766023941}"/>
              </a:ext>
            </a:extLst>
          </p:cNvPr>
          <p:cNvSpPr>
            <a:spLocks noGrp="1" noChangeAspect="1" noChangeArrowheads="1"/>
          </p:cNvSpPr>
          <p:nvPr>
            <p:ph type="body" idx="1"/>
          </p:nvPr>
        </p:nvSpPr>
        <p:spPr bwMode="auto">
          <a:xfrm>
            <a:off x="1243013" y="4336961"/>
            <a:ext cx="9912667" cy="2019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Arial" panose="020B0604020202020204" pitchFamily="34" charset="0"/>
              <a:buChar char="•"/>
            </a:pPr>
            <a:r>
              <a:rPr lang="en-US" sz="2400" b="0" i="0" dirty="0">
                <a:solidFill>
                  <a:srgbClr val="374151"/>
                </a:solidFill>
                <a:effectLst/>
                <a:latin typeface="Söhne"/>
              </a:rPr>
              <a:t>Arduino </a:t>
            </a:r>
            <a:r>
              <a:rPr lang="en-US" altLang="zh-CN" sz="2400" b="0" i="0" dirty="0">
                <a:solidFill>
                  <a:srgbClr val="374151"/>
                </a:solidFill>
                <a:effectLst/>
                <a:latin typeface="Söhne"/>
              </a:rPr>
              <a:t>served as </a:t>
            </a:r>
            <a:r>
              <a:rPr lang="en-US" altLang="zh-CN" sz="2400" dirty="0">
                <a:solidFill>
                  <a:srgbClr val="374151"/>
                </a:solidFill>
                <a:latin typeface="Söhne"/>
              </a:rPr>
              <a:t>controller for MAX30102.</a:t>
            </a:r>
          </a:p>
          <a:p>
            <a:pPr algn="just">
              <a:buFont typeface="Arial" panose="020B0604020202020204" pitchFamily="34" charset="0"/>
              <a:buChar char="•"/>
            </a:pPr>
            <a:r>
              <a:rPr lang="en-GB" sz="2400" dirty="0">
                <a:solidFill>
                  <a:srgbClr val="374151"/>
                </a:solidFill>
                <a:latin typeface="Söhne"/>
              </a:rPr>
              <a:t>Bluetooth module HC-06 connect the Arduino and the smart phone.</a:t>
            </a:r>
          </a:p>
        </p:txBody>
      </p:sp>
      <p:sp>
        <p:nvSpPr>
          <p:cNvPr id="4" name="Text Placeholder 2">
            <a:extLst>
              <a:ext uri="{FF2B5EF4-FFF2-40B4-BE49-F238E27FC236}">
                <a16:creationId xmlns:a16="http://schemas.microsoft.com/office/drawing/2014/main" id="{7A4D07FB-48D9-2A3E-27B6-EB547389C694}"/>
              </a:ext>
            </a:extLst>
          </p:cNvPr>
          <p:cNvSpPr txBox="1">
            <a:spLocks/>
          </p:cNvSpPr>
          <p:nvPr/>
        </p:nvSpPr>
        <p:spPr>
          <a:xfrm>
            <a:off x="3078345" y="3657622"/>
            <a:ext cx="1815628" cy="36512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dirty="0"/>
              <a:t>Arduino Uno</a:t>
            </a:r>
          </a:p>
        </p:txBody>
      </p:sp>
      <p:pic>
        <p:nvPicPr>
          <p:cNvPr id="9" name="Picture 2" descr="Arduino Uno Rev3">
            <a:extLst>
              <a:ext uri="{FF2B5EF4-FFF2-40B4-BE49-F238E27FC236}">
                <a16:creationId xmlns:a16="http://schemas.microsoft.com/office/drawing/2014/main" id="{B5A74459-67E6-1AA9-0369-F5A47EFCA82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515486" y="1401269"/>
            <a:ext cx="2945155" cy="22096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3445CC22-BA62-5B5F-1C85-6FD01D99F976}"/>
              </a:ext>
            </a:extLst>
          </p:cNvPr>
          <p:cNvSpPr txBox="1">
            <a:spLocks/>
          </p:cNvSpPr>
          <p:nvPr/>
        </p:nvSpPr>
        <p:spPr>
          <a:xfrm>
            <a:off x="5974789" y="3457239"/>
            <a:ext cx="2428676" cy="7095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dirty="0"/>
              <a:t>Bluetooth module HC-06</a:t>
            </a:r>
          </a:p>
        </p:txBody>
      </p:sp>
      <p:pic>
        <p:nvPicPr>
          <p:cNvPr id="15" name="Picture 2" descr="module bluetooth hc06">
            <a:extLst>
              <a:ext uri="{FF2B5EF4-FFF2-40B4-BE49-F238E27FC236}">
                <a16:creationId xmlns:a16="http://schemas.microsoft.com/office/drawing/2014/main" id="{C6870BBD-ABE5-9D44-7C74-2E5E711105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350" b="10819"/>
          <a:stretch/>
        </p:blipFill>
        <p:spPr bwMode="auto">
          <a:xfrm>
            <a:off x="6139950" y="1522379"/>
            <a:ext cx="2267346" cy="176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746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05DFE-9C53-9983-60A1-873B5D305D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08416-0B8A-DCCE-2926-56FDBB1E9100}"/>
              </a:ext>
            </a:extLst>
          </p:cNvPr>
          <p:cNvSpPr>
            <a:spLocks noGrp="1"/>
          </p:cNvSpPr>
          <p:nvPr>
            <p:ph type="title"/>
          </p:nvPr>
        </p:nvSpPr>
        <p:spPr>
          <a:xfrm>
            <a:off x="508989" y="300924"/>
            <a:ext cx="11032354" cy="1325563"/>
          </a:xfrm>
        </p:spPr>
        <p:txBody>
          <a:bodyPr>
            <a:normAutofit/>
          </a:bodyPr>
          <a:lstStyle/>
          <a:p>
            <a:r>
              <a:rPr lang="en-GB" sz="4800" dirty="0"/>
              <a:t>3.1 development too</a:t>
            </a:r>
            <a:r>
              <a:rPr lang="en-US" altLang="zh-CN" sz="4800" dirty="0"/>
              <a:t>ls</a:t>
            </a:r>
            <a:endParaRPr lang="en-GB" sz="4800" dirty="0"/>
          </a:p>
        </p:txBody>
      </p:sp>
      <p:sp>
        <p:nvSpPr>
          <p:cNvPr id="11" name="Slide Number Placeholder 10">
            <a:extLst>
              <a:ext uri="{FF2B5EF4-FFF2-40B4-BE49-F238E27FC236}">
                <a16:creationId xmlns:a16="http://schemas.microsoft.com/office/drawing/2014/main" id="{2432DAC1-1E70-3867-3870-858C9C898DCD}"/>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7" name="Picture 6">
            <a:extLst>
              <a:ext uri="{FF2B5EF4-FFF2-40B4-BE49-F238E27FC236}">
                <a16:creationId xmlns:a16="http://schemas.microsoft.com/office/drawing/2014/main" id="{42D9673F-E737-6828-291B-CC6DD7477365}"/>
              </a:ext>
            </a:extLst>
          </p:cNvPr>
          <p:cNvPicPr>
            <a:picLocks noChangeAspect="1"/>
          </p:cNvPicPr>
          <p:nvPr/>
        </p:nvPicPr>
        <p:blipFill>
          <a:blip r:embed="rId3"/>
          <a:stretch>
            <a:fillRect/>
          </a:stretch>
        </p:blipFill>
        <p:spPr>
          <a:xfrm>
            <a:off x="508989" y="2912414"/>
            <a:ext cx="3895725" cy="1152525"/>
          </a:xfrm>
          <a:prstGeom prst="rect">
            <a:avLst/>
          </a:prstGeom>
          <a:ln>
            <a:noFill/>
          </a:ln>
          <a:effectLst>
            <a:softEdge rad="112500"/>
          </a:effectLst>
        </p:spPr>
      </p:pic>
      <p:pic>
        <p:nvPicPr>
          <p:cNvPr id="10" name="Picture 9">
            <a:extLst>
              <a:ext uri="{FF2B5EF4-FFF2-40B4-BE49-F238E27FC236}">
                <a16:creationId xmlns:a16="http://schemas.microsoft.com/office/drawing/2014/main" id="{EAC2761A-0187-E42D-5FC8-5BA1EBD4C4D5}"/>
              </a:ext>
            </a:extLst>
          </p:cNvPr>
          <p:cNvPicPr>
            <a:picLocks noChangeAspect="1"/>
          </p:cNvPicPr>
          <p:nvPr/>
        </p:nvPicPr>
        <p:blipFill>
          <a:blip r:embed="rId4"/>
          <a:stretch>
            <a:fillRect/>
          </a:stretch>
        </p:blipFill>
        <p:spPr>
          <a:xfrm>
            <a:off x="4666395" y="2640363"/>
            <a:ext cx="2289095" cy="1908220"/>
          </a:xfrm>
          <a:prstGeom prst="rect">
            <a:avLst/>
          </a:prstGeom>
          <a:ln>
            <a:noFill/>
          </a:ln>
          <a:effectLst>
            <a:softEdge rad="112500"/>
          </a:effectLst>
        </p:spPr>
      </p:pic>
      <p:pic>
        <p:nvPicPr>
          <p:cNvPr id="16" name="Picture 15">
            <a:extLst>
              <a:ext uri="{FF2B5EF4-FFF2-40B4-BE49-F238E27FC236}">
                <a16:creationId xmlns:a16="http://schemas.microsoft.com/office/drawing/2014/main" id="{3BCF311E-F2B3-D39F-BC93-593D4C458EC5}"/>
              </a:ext>
            </a:extLst>
          </p:cNvPr>
          <p:cNvPicPr>
            <a:picLocks noChangeAspect="1"/>
          </p:cNvPicPr>
          <p:nvPr/>
        </p:nvPicPr>
        <p:blipFill>
          <a:blip r:embed="rId5"/>
          <a:stretch>
            <a:fillRect/>
          </a:stretch>
        </p:blipFill>
        <p:spPr>
          <a:xfrm>
            <a:off x="7217171" y="2727941"/>
            <a:ext cx="2892141" cy="1623072"/>
          </a:xfrm>
          <a:prstGeom prst="rect">
            <a:avLst/>
          </a:prstGeom>
          <a:ln>
            <a:noFill/>
          </a:ln>
          <a:effectLst>
            <a:softEdge rad="112500"/>
          </a:effectLst>
        </p:spPr>
      </p:pic>
      <p:pic>
        <p:nvPicPr>
          <p:cNvPr id="4" name="Picture 3">
            <a:extLst>
              <a:ext uri="{FF2B5EF4-FFF2-40B4-BE49-F238E27FC236}">
                <a16:creationId xmlns:a16="http://schemas.microsoft.com/office/drawing/2014/main" id="{422C928A-0992-2411-C329-FD6E6C059A81}"/>
              </a:ext>
            </a:extLst>
          </p:cNvPr>
          <p:cNvPicPr>
            <a:picLocks noChangeAspect="1"/>
          </p:cNvPicPr>
          <p:nvPr/>
        </p:nvPicPr>
        <p:blipFill>
          <a:blip r:embed="rId6"/>
          <a:stretch>
            <a:fillRect/>
          </a:stretch>
        </p:blipFill>
        <p:spPr>
          <a:xfrm>
            <a:off x="6886498" y="5123854"/>
            <a:ext cx="2114550" cy="657225"/>
          </a:xfrm>
          <a:prstGeom prst="rect">
            <a:avLst/>
          </a:prstGeom>
          <a:ln>
            <a:noFill/>
          </a:ln>
          <a:effectLst>
            <a:softEdge rad="112500"/>
          </a:effectLst>
        </p:spPr>
      </p:pic>
      <p:pic>
        <p:nvPicPr>
          <p:cNvPr id="6" name="Picture 5">
            <a:extLst>
              <a:ext uri="{FF2B5EF4-FFF2-40B4-BE49-F238E27FC236}">
                <a16:creationId xmlns:a16="http://schemas.microsoft.com/office/drawing/2014/main" id="{2304D614-46D2-3EAB-4390-7B6BE6E60CC8}"/>
              </a:ext>
            </a:extLst>
          </p:cNvPr>
          <p:cNvPicPr>
            <a:picLocks noChangeAspect="1"/>
          </p:cNvPicPr>
          <p:nvPr/>
        </p:nvPicPr>
        <p:blipFill>
          <a:blip r:embed="rId7"/>
          <a:stretch>
            <a:fillRect/>
          </a:stretch>
        </p:blipFill>
        <p:spPr>
          <a:xfrm>
            <a:off x="2569708" y="5123854"/>
            <a:ext cx="2524125" cy="752475"/>
          </a:xfrm>
          <a:prstGeom prst="rect">
            <a:avLst/>
          </a:prstGeom>
          <a:ln>
            <a:noFill/>
          </a:ln>
          <a:effectLst>
            <a:softEdge rad="112500"/>
          </a:effectLst>
        </p:spPr>
      </p:pic>
    </p:spTree>
    <p:extLst>
      <p:ext uri="{BB962C8B-B14F-4D97-AF65-F5344CB8AC3E}">
        <p14:creationId xmlns:p14="http://schemas.microsoft.com/office/powerpoint/2010/main" val="332823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7FB55-9FF0-8521-BBDB-30C8F16EE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6FA02-E891-8442-FE9A-42623FC383DF}"/>
              </a:ext>
            </a:extLst>
          </p:cNvPr>
          <p:cNvSpPr>
            <a:spLocks noGrp="1"/>
          </p:cNvSpPr>
          <p:nvPr>
            <p:ph type="title"/>
          </p:nvPr>
        </p:nvSpPr>
        <p:spPr>
          <a:xfrm>
            <a:off x="1885156" y="526654"/>
            <a:ext cx="8421688" cy="1325563"/>
          </a:xfrm>
        </p:spPr>
        <p:txBody>
          <a:bodyPr>
            <a:normAutofit/>
          </a:bodyPr>
          <a:lstStyle/>
          <a:p>
            <a:r>
              <a:rPr lang="en-US" sz="4400" dirty="0"/>
              <a:t>3.2 System architecture</a:t>
            </a:r>
            <a:endParaRPr lang="en-GB" sz="4400" dirty="0"/>
          </a:p>
        </p:txBody>
      </p:sp>
      <p:pic>
        <p:nvPicPr>
          <p:cNvPr id="31" name="Picture 30" descr="A screenshot of a black screen&#10;&#10;Description automatically generated">
            <a:extLst>
              <a:ext uri="{FF2B5EF4-FFF2-40B4-BE49-F238E27FC236}">
                <a16:creationId xmlns:a16="http://schemas.microsoft.com/office/drawing/2014/main" id="{EFABCD07-8C2C-D0ED-8897-5072BA50C089}"/>
              </a:ext>
            </a:extLst>
          </p:cNvPr>
          <p:cNvPicPr>
            <a:picLocks noChangeAspect="1"/>
          </p:cNvPicPr>
          <p:nvPr/>
        </p:nvPicPr>
        <p:blipFill>
          <a:blip r:embed="rId3"/>
          <a:stretch>
            <a:fillRect/>
          </a:stretch>
        </p:blipFill>
        <p:spPr>
          <a:xfrm>
            <a:off x="1550304" y="1672469"/>
            <a:ext cx="9268619" cy="3979746"/>
          </a:xfrm>
          <a:prstGeom prst="rect">
            <a:avLst/>
          </a:prstGeom>
        </p:spPr>
      </p:pic>
    </p:spTree>
    <p:extLst>
      <p:ext uri="{BB962C8B-B14F-4D97-AF65-F5344CB8AC3E}">
        <p14:creationId xmlns:p14="http://schemas.microsoft.com/office/powerpoint/2010/main" val="3333751058"/>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elements/1.1/"/>
    <ds:schemaRef ds:uri="230e9df3-be65-4c73-a93b-d1236ebd677e"/>
    <ds:schemaRef ds:uri="http://schemas.openxmlformats.org/package/2006/metadata/core-properties"/>
    <ds:schemaRef ds:uri="16c05727-aa75-4e4a-9b5f-8a80a1165891"/>
    <ds:schemaRef ds:uri="71af3243-3dd4-4a8d-8c0d-dd76da1f02a5"/>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{9D1384EF-0BEB-4A8C-9F50-0043A8E6F907}tf67328976_win32</Template>
  <TotalTime>13118</TotalTime>
  <Words>3724</Words>
  <Application>Microsoft Office PowerPoint</Application>
  <PresentationFormat>Widescreen</PresentationFormat>
  <Paragraphs>476</Paragraphs>
  <Slides>59</Slides>
  <Notes>28</Notes>
  <HiddenSlides>22</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GT-Eesti-Regular</vt:lpstr>
      <vt:lpstr>Söhne</vt:lpstr>
      <vt:lpstr>Arial</vt:lpstr>
      <vt:lpstr>Calibri</vt:lpstr>
      <vt:lpstr>Symbol</vt:lpstr>
      <vt:lpstr>Tenorite</vt:lpstr>
      <vt:lpstr>Times New Roman</vt:lpstr>
      <vt:lpstr>Wingdings</vt:lpstr>
      <vt:lpstr>Office Theme</vt:lpstr>
      <vt:lpstr>PowerPoint Presentation</vt:lpstr>
      <vt:lpstr>PowerPoint Presentation</vt:lpstr>
      <vt:lpstr>1. Introduction</vt:lpstr>
      <vt:lpstr>2. Background</vt:lpstr>
      <vt:lpstr>PowerPoint Presentation</vt:lpstr>
      <vt:lpstr>3.1 development tools</vt:lpstr>
      <vt:lpstr>3.1 development tools</vt:lpstr>
      <vt:lpstr>3.1 development tools</vt:lpstr>
      <vt:lpstr>3.2 System architecture</vt:lpstr>
      <vt:lpstr>3.2 System architecture</vt:lpstr>
      <vt:lpstr>3.3 patient app</vt:lpstr>
      <vt:lpstr>3.3 patient app</vt:lpstr>
      <vt:lpstr>3.3 patient app</vt:lpstr>
      <vt:lpstr>3.3 patient app</vt:lpstr>
      <vt:lpstr>3.4 Doctor app</vt:lpstr>
      <vt:lpstr>3.4 Doctor app</vt:lpstr>
      <vt:lpstr>PowerPoint Presentation</vt:lpstr>
      <vt:lpstr>4.1 Sensor implementation</vt:lpstr>
      <vt:lpstr>4.1 Sensor implementation</vt:lpstr>
      <vt:lpstr>4.1 Sensor implementation</vt:lpstr>
      <vt:lpstr>4.2 Machine learning model</vt:lpstr>
      <vt:lpstr>4.2 Machine learning model</vt:lpstr>
      <vt:lpstr>4.2 Machine learning model</vt:lpstr>
      <vt:lpstr>4.2 Machine learning model</vt:lpstr>
      <vt:lpstr>4.3 Online database design</vt:lpstr>
      <vt:lpstr>4.3 Online database design</vt:lpstr>
      <vt:lpstr>4.3 Online database design</vt:lpstr>
      <vt:lpstr>5 conclusion</vt:lpstr>
      <vt:lpstr>THANK YOU</vt:lpstr>
      <vt:lpstr>6 demo – descende stairs</vt:lpstr>
      <vt:lpstr>6 demo - walk</vt:lpstr>
      <vt:lpstr>6 demo - run</vt:lpstr>
      <vt:lpstr>6 demo - lie down </vt:lpstr>
      <vt:lpstr>6 demo – sit &amp; movement</vt:lpstr>
      <vt:lpstr>6 demo – SPO2 and heart rate</vt:lpstr>
      <vt:lpstr>4.4 ML training acceleration</vt:lpstr>
      <vt:lpstr>4.4 ML training acceleration</vt:lpstr>
      <vt:lpstr>Competing products</vt:lpstr>
      <vt:lpstr>Functionalities</vt:lpstr>
      <vt:lpstr>PowerPoint Presentation</vt:lpstr>
      <vt:lpstr>PowerPoint Presentation</vt:lpstr>
      <vt:lpstr>Competitors</vt:lpstr>
      <vt:lpstr>PRESENTATION TITLE</vt:lpstr>
      <vt:lpstr>PowerPoint Presentation</vt:lpstr>
      <vt:lpstr>AGENDA</vt:lpstr>
      <vt:lpstr>INTRODUCTION</vt:lpstr>
      <vt:lpstr>PowerPoint Presentation</vt:lpstr>
      <vt:lpstr>PRIMARY GOALS</vt:lpstr>
      <vt:lpstr>QUARTERLY PERFORMANCE</vt:lpstr>
      <vt:lpstr>AREAS OF GROWTH</vt:lpstr>
      <vt:lpstr>BUSINESS OPPORTUNITIES ARE LIKE BUSES. THERE'S ALWAYS ANOTHER ONE COMING.​</vt:lpstr>
      <vt:lpstr>MEET OUR TEAM</vt:lpstr>
      <vt:lpstr>PowerPoint Presentation</vt:lpstr>
      <vt:lpstr>MEET OUR TEAM  </vt:lpstr>
      <vt:lpstr>PLAN FOR PRODUCT LAUNCH</vt:lpstr>
      <vt:lpstr>TIMELINE</vt:lpstr>
      <vt:lpstr>AREAS OF FOCUS</vt:lpstr>
      <vt:lpstr>HOW WE GET THERE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Xingchen Chen</dc:creator>
  <cp:lastModifiedBy>Xingchen Chen</cp:lastModifiedBy>
  <cp:revision>23</cp:revision>
  <dcterms:created xsi:type="dcterms:W3CDTF">2023-03-09T12:50:58Z</dcterms:created>
  <dcterms:modified xsi:type="dcterms:W3CDTF">2024-03-05T09:55:31Z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